
<file path=[Content_Types].xml><?xml version="1.0" encoding="utf-8"?>
<Types xmlns="http://schemas.openxmlformats.org/package/2006/content-types">
  <Default Extension="emf" ContentType="image/x-emf"/>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4"/>
  </p:notesMasterIdLst>
  <p:sldIdLst>
    <p:sldId id="256" r:id="rId5"/>
    <p:sldId id="257" r:id="rId6"/>
    <p:sldId id="258" r:id="rId7"/>
    <p:sldId id="259" r:id="rId8"/>
    <p:sldId id="260" r:id="rId9"/>
    <p:sldId id="261" r:id="rId10"/>
    <p:sldId id="262" r:id="rId11"/>
    <p:sldId id="263" r:id="rId12"/>
    <p:sldId id="270" r:id="rId13"/>
    <p:sldId id="271" r:id="rId14"/>
    <p:sldId id="272" r:id="rId15"/>
    <p:sldId id="273" r:id="rId16"/>
    <p:sldId id="274" r:id="rId17"/>
    <p:sldId id="264" r:id="rId18"/>
    <p:sldId id="265" r:id="rId19"/>
    <p:sldId id="266" r:id="rId20"/>
    <p:sldId id="267" r:id="rId21"/>
    <p:sldId id="268" r:id="rId22"/>
    <p:sldId id="269" r:id="rId23"/>
  </p:sldIdLst>
  <p:sldSz cx="12192000" cy="6858000"/>
  <p:notesSz cx="6858000" cy="9144000"/>
  <p:embeddedFontLst>
    <p:embeddedFont>
      <p:font typeface="Century Gothic" panose="020B0502020202020204" pitchFamily="34" charset="0"/>
      <p:regular r:id="rId25"/>
      <p:bold r:id="rId26"/>
      <p:italic r:id="rId27"/>
      <p:boldItalic r:id="rId28"/>
    </p:embeddedFont>
  </p:embeddedFontLst>
  <p:custDataLst>
    <p:tags r:id="rId29"/>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0"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43"/>
    <p:restoredTop sz="66742"/>
  </p:normalViewPr>
  <p:slideViewPr>
    <p:cSldViewPr snapToGrid="0">
      <p:cViewPr varScale="1">
        <p:scale>
          <a:sx n="102" d="100"/>
          <a:sy n="102" d="100"/>
        </p:scale>
        <p:origin x="2776"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customschemas.google.com/relationships/presentationmetadata" Target="metadata"/><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86F162-4CF5-A346-A730-BC5D2769B4B0}" type="doc">
      <dgm:prSet loTypeId="urn:microsoft.com/office/officeart/2005/8/layout/lProcess3" loCatId="" qsTypeId="urn:microsoft.com/office/officeart/2005/8/quickstyle/3d2" qsCatId="3D" csTypeId="urn:microsoft.com/office/officeart/2005/8/colors/accent1_2" csCatId="accent1" phldr="1"/>
      <dgm:spPr/>
      <dgm:t>
        <a:bodyPr/>
        <a:lstStyle/>
        <a:p>
          <a:endParaRPr lang="en-US"/>
        </a:p>
      </dgm:t>
    </dgm:pt>
    <dgm:pt modelId="{B321B3BA-3067-C042-8DF6-48D5D5503F2E}">
      <dgm:prSet phldrT="[Text]"/>
      <dgm:spPr/>
      <dgm:t>
        <a:bodyPr/>
        <a:lstStyle/>
        <a:p>
          <a:pPr>
            <a:buNone/>
          </a:pPr>
          <a:r>
            <a:rPr lang="en-US" dirty="0"/>
            <a:t>Validate</a:t>
          </a:r>
          <a:r>
            <a:rPr lang="en-US" b="1" dirty="0"/>
            <a:t> </a:t>
          </a:r>
          <a:r>
            <a:rPr lang="en-US" dirty="0"/>
            <a:t>Input Data </a:t>
          </a:r>
        </a:p>
      </dgm:t>
    </dgm:pt>
    <dgm:pt modelId="{89C5EDEC-39B9-E843-A9FF-8A89F5357FB5}" type="parTrans" cxnId="{7BEAB085-6F94-BE41-A4E9-39AA78F0EAAC}">
      <dgm:prSet/>
      <dgm:spPr/>
      <dgm:t>
        <a:bodyPr/>
        <a:lstStyle/>
        <a:p>
          <a:endParaRPr lang="en-US"/>
        </a:p>
      </dgm:t>
    </dgm:pt>
    <dgm:pt modelId="{C8D7020C-DAC4-4548-806F-A71BD433E42D}" type="sibTrans" cxnId="{7BEAB085-6F94-BE41-A4E9-39AA78F0EAAC}">
      <dgm:prSet/>
      <dgm:spPr/>
      <dgm:t>
        <a:bodyPr/>
        <a:lstStyle/>
        <a:p>
          <a:endParaRPr lang="en-US"/>
        </a:p>
      </dgm:t>
    </dgm:pt>
    <dgm:pt modelId="{298C98BF-85F2-814C-A9A3-CF2A5016D3D0}">
      <dgm:prSet phldrT="[Text]"/>
      <dgm:spPr/>
      <dgm:t>
        <a:bodyPr/>
        <a:lstStyle/>
        <a:p>
          <a:pPr>
            <a:buNone/>
          </a:pPr>
          <a:r>
            <a:rPr lang="en-US" dirty="0"/>
            <a:t>Heed Compiler Warnings </a:t>
          </a:r>
        </a:p>
      </dgm:t>
    </dgm:pt>
    <dgm:pt modelId="{9FC944F0-B34E-F948-9B7D-B0E460F2E931}" type="parTrans" cxnId="{31AFEC0F-63CE-F64F-918F-1644C9149911}">
      <dgm:prSet/>
      <dgm:spPr/>
      <dgm:t>
        <a:bodyPr/>
        <a:lstStyle/>
        <a:p>
          <a:endParaRPr lang="en-US"/>
        </a:p>
      </dgm:t>
    </dgm:pt>
    <dgm:pt modelId="{CAFBC383-2863-B841-A21F-5FAB2EE707B8}" type="sibTrans" cxnId="{31AFEC0F-63CE-F64F-918F-1644C9149911}">
      <dgm:prSet/>
      <dgm:spPr/>
      <dgm:t>
        <a:bodyPr/>
        <a:lstStyle/>
        <a:p>
          <a:endParaRPr lang="en-US"/>
        </a:p>
      </dgm:t>
    </dgm:pt>
    <dgm:pt modelId="{2F3B0481-2BC4-8540-B4A9-38200093BE52}">
      <dgm:prSet phldrT="[Text]"/>
      <dgm:spPr/>
      <dgm:t>
        <a:bodyPr/>
        <a:lstStyle/>
        <a:p>
          <a:r>
            <a:rPr lang="en-US" dirty="0"/>
            <a:t>Handle all exceptions</a:t>
          </a:r>
        </a:p>
      </dgm:t>
    </dgm:pt>
    <dgm:pt modelId="{76B0D48D-452C-A94A-8189-05746BF519BD}" type="parTrans" cxnId="{A6AA515B-2E68-894E-8DC8-4F32D2E941D6}">
      <dgm:prSet/>
      <dgm:spPr/>
      <dgm:t>
        <a:bodyPr/>
        <a:lstStyle/>
        <a:p>
          <a:endParaRPr lang="en-US"/>
        </a:p>
      </dgm:t>
    </dgm:pt>
    <dgm:pt modelId="{FD15C647-CE27-DF42-80ED-4BC3C86ACADF}" type="sibTrans" cxnId="{A6AA515B-2E68-894E-8DC8-4F32D2E941D6}">
      <dgm:prSet/>
      <dgm:spPr/>
      <dgm:t>
        <a:bodyPr/>
        <a:lstStyle/>
        <a:p>
          <a:endParaRPr lang="en-US"/>
        </a:p>
      </dgm:t>
    </dgm:pt>
    <dgm:pt modelId="{629578E6-68B9-1644-BBB7-2B5CEB1E160A}">
      <dgm:prSet phldrT="[Text]"/>
      <dgm:spPr/>
      <dgm:t>
        <a:bodyPr/>
        <a:lstStyle/>
        <a:p>
          <a:pPr>
            <a:buNone/>
          </a:pPr>
          <a:r>
            <a:rPr lang="en-US" dirty="0"/>
            <a:t>Architect and Design for Security Policies </a:t>
          </a:r>
        </a:p>
      </dgm:t>
    </dgm:pt>
    <dgm:pt modelId="{D6E535EE-8D8C-3342-8285-F6F4FAE0CD92}" type="parTrans" cxnId="{9C0BECD9-67A4-414F-B6DE-EE76D8EE4F8E}">
      <dgm:prSet/>
      <dgm:spPr/>
      <dgm:t>
        <a:bodyPr/>
        <a:lstStyle/>
        <a:p>
          <a:endParaRPr lang="en-US"/>
        </a:p>
      </dgm:t>
    </dgm:pt>
    <dgm:pt modelId="{2840F250-943D-9A40-97A5-697867F1C84E}" type="sibTrans" cxnId="{9C0BECD9-67A4-414F-B6DE-EE76D8EE4F8E}">
      <dgm:prSet/>
      <dgm:spPr/>
      <dgm:t>
        <a:bodyPr/>
        <a:lstStyle/>
        <a:p>
          <a:endParaRPr lang="en-US"/>
        </a:p>
      </dgm:t>
    </dgm:pt>
    <dgm:pt modelId="{3227668B-1300-E342-8AAA-8F8F1E771074}">
      <dgm:prSet/>
      <dgm:spPr/>
      <dgm:t>
        <a:bodyPr/>
        <a:lstStyle/>
        <a:p>
          <a:r>
            <a:rPr lang="en-US" dirty="0"/>
            <a:t>Never hardcode secrets</a:t>
          </a:r>
        </a:p>
      </dgm:t>
    </dgm:pt>
    <dgm:pt modelId="{F198781B-713F-5F4A-8355-1A1FBB2606B2}" type="parTrans" cxnId="{3411716C-3121-9D45-888A-51CAD28B2AD7}">
      <dgm:prSet/>
      <dgm:spPr/>
      <dgm:t>
        <a:bodyPr/>
        <a:lstStyle/>
        <a:p>
          <a:endParaRPr lang="en-US"/>
        </a:p>
      </dgm:t>
    </dgm:pt>
    <dgm:pt modelId="{BCEFDC27-16F0-3449-8F5F-FC7D8B0000ED}" type="sibTrans" cxnId="{3411716C-3121-9D45-888A-51CAD28B2AD7}">
      <dgm:prSet/>
      <dgm:spPr/>
      <dgm:t>
        <a:bodyPr/>
        <a:lstStyle/>
        <a:p>
          <a:endParaRPr lang="en-US"/>
        </a:p>
      </dgm:t>
    </dgm:pt>
    <dgm:pt modelId="{D97D9B41-6690-2344-BE28-157E1A11CE50}">
      <dgm:prSet/>
      <dgm:spPr/>
      <dgm:t>
        <a:bodyPr/>
        <a:lstStyle/>
        <a:p>
          <a:pPr>
            <a:buNone/>
          </a:pPr>
          <a:r>
            <a:rPr lang="en-US" dirty="0"/>
            <a:t>Keep It Simple </a:t>
          </a:r>
        </a:p>
      </dgm:t>
    </dgm:pt>
    <dgm:pt modelId="{D01E36E6-8F6C-8E42-8A9F-E57B851BD7BD}" type="parTrans" cxnId="{14647D72-512C-3E4D-A9A2-3182A45C0EBA}">
      <dgm:prSet/>
      <dgm:spPr/>
      <dgm:t>
        <a:bodyPr/>
        <a:lstStyle/>
        <a:p>
          <a:endParaRPr lang="en-US"/>
        </a:p>
      </dgm:t>
    </dgm:pt>
    <dgm:pt modelId="{E18252EB-541C-F34C-8167-4E8F3CDFE45E}" type="sibTrans" cxnId="{14647D72-512C-3E4D-A9A2-3182A45C0EBA}">
      <dgm:prSet/>
      <dgm:spPr/>
      <dgm:t>
        <a:bodyPr/>
        <a:lstStyle/>
        <a:p>
          <a:endParaRPr lang="en-US"/>
        </a:p>
      </dgm:t>
    </dgm:pt>
    <dgm:pt modelId="{86EEB2A5-9CEB-204B-AB51-B6490BB17133}">
      <dgm:prSet/>
      <dgm:spPr/>
      <dgm:t>
        <a:bodyPr/>
        <a:lstStyle/>
        <a:p>
          <a:r>
            <a:rPr lang="en-US" dirty="0"/>
            <a:t>Obey the one definition rule</a:t>
          </a:r>
        </a:p>
      </dgm:t>
    </dgm:pt>
    <dgm:pt modelId="{1C303892-DEAF-D942-8CB2-924FC88A522D}" type="parTrans" cxnId="{AD462736-5850-DC4E-86BB-756C8C86C034}">
      <dgm:prSet/>
      <dgm:spPr/>
      <dgm:t>
        <a:bodyPr/>
        <a:lstStyle/>
        <a:p>
          <a:endParaRPr lang="en-US"/>
        </a:p>
      </dgm:t>
    </dgm:pt>
    <dgm:pt modelId="{0167F4C7-26BF-C349-B240-869203E75B74}" type="sibTrans" cxnId="{AD462736-5850-DC4E-86BB-756C8C86C034}">
      <dgm:prSet/>
      <dgm:spPr/>
      <dgm:t>
        <a:bodyPr/>
        <a:lstStyle/>
        <a:p>
          <a:endParaRPr lang="en-US"/>
        </a:p>
      </dgm:t>
    </dgm:pt>
    <dgm:pt modelId="{88F88FD7-DB3B-B046-BD6E-F5B0FAD06259}">
      <dgm:prSet/>
      <dgm:spPr/>
      <dgm:t>
        <a:bodyPr/>
        <a:lstStyle/>
        <a:p>
          <a:pPr>
            <a:buNone/>
          </a:pPr>
          <a:r>
            <a:rPr lang="en-US" dirty="0"/>
            <a:t>Default Deny </a:t>
          </a:r>
        </a:p>
      </dgm:t>
    </dgm:pt>
    <dgm:pt modelId="{69E104FD-D542-9346-AF7A-8F87767433BB}" type="parTrans" cxnId="{2167B3DA-CB3D-9D47-999B-11B2ABD8AE3A}">
      <dgm:prSet/>
      <dgm:spPr/>
      <dgm:t>
        <a:bodyPr/>
        <a:lstStyle/>
        <a:p>
          <a:endParaRPr lang="en-US"/>
        </a:p>
      </dgm:t>
    </dgm:pt>
    <dgm:pt modelId="{AEFA3CB6-1687-C14A-A698-3134E5EB2EC8}" type="sibTrans" cxnId="{2167B3DA-CB3D-9D47-999B-11B2ABD8AE3A}">
      <dgm:prSet/>
      <dgm:spPr/>
      <dgm:t>
        <a:bodyPr/>
        <a:lstStyle/>
        <a:p>
          <a:endParaRPr lang="en-US"/>
        </a:p>
      </dgm:t>
    </dgm:pt>
    <dgm:pt modelId="{CE610DC7-8C1E-4248-A7FE-8D715FABECE5}">
      <dgm:prSet/>
      <dgm:spPr/>
      <dgm:t>
        <a:bodyPr/>
        <a:lstStyle/>
        <a:p>
          <a:pPr>
            <a:buNone/>
          </a:pPr>
          <a:r>
            <a:rPr lang="en-US" dirty="0"/>
            <a:t>Adhere to the Principle of Least Privilege </a:t>
          </a:r>
        </a:p>
      </dgm:t>
    </dgm:pt>
    <dgm:pt modelId="{7B736F0A-41CB-DB40-8F93-B8C3B1E63690}" type="parTrans" cxnId="{D92C0AE0-C6DD-714D-9C14-2E3C25F0B90E}">
      <dgm:prSet/>
      <dgm:spPr/>
      <dgm:t>
        <a:bodyPr/>
        <a:lstStyle/>
        <a:p>
          <a:endParaRPr lang="en-US"/>
        </a:p>
      </dgm:t>
    </dgm:pt>
    <dgm:pt modelId="{BD9A95EF-16A7-3D4E-8AAD-3D5702CBD563}" type="sibTrans" cxnId="{D92C0AE0-C6DD-714D-9C14-2E3C25F0B90E}">
      <dgm:prSet/>
      <dgm:spPr/>
      <dgm:t>
        <a:bodyPr/>
        <a:lstStyle/>
        <a:p>
          <a:endParaRPr lang="en-US"/>
        </a:p>
      </dgm:t>
    </dgm:pt>
    <dgm:pt modelId="{3FC31599-357F-3E4D-B582-9BE598B9CDC4}">
      <dgm:prSet/>
      <dgm:spPr/>
      <dgm:t>
        <a:bodyPr/>
        <a:lstStyle/>
        <a:p>
          <a:pPr>
            <a:buNone/>
          </a:pPr>
          <a:r>
            <a:rPr lang="en-US" dirty="0"/>
            <a:t>Sanitize Data Sent to Other Systems</a:t>
          </a:r>
        </a:p>
      </dgm:t>
    </dgm:pt>
    <dgm:pt modelId="{0A32F6E4-8415-6E4A-872F-9365B83F1C9C}" type="parTrans" cxnId="{BC7316F0-00B8-2940-9CB0-C4BF8ED9D710}">
      <dgm:prSet/>
      <dgm:spPr/>
      <dgm:t>
        <a:bodyPr/>
        <a:lstStyle/>
        <a:p>
          <a:endParaRPr lang="en-US"/>
        </a:p>
      </dgm:t>
    </dgm:pt>
    <dgm:pt modelId="{DA356F0D-2FCF-AA47-A9D0-CF4D684E9EB9}" type="sibTrans" cxnId="{BC7316F0-00B8-2940-9CB0-C4BF8ED9D710}">
      <dgm:prSet/>
      <dgm:spPr/>
      <dgm:t>
        <a:bodyPr/>
        <a:lstStyle/>
        <a:p>
          <a:endParaRPr lang="en-US"/>
        </a:p>
      </dgm:t>
    </dgm:pt>
    <dgm:pt modelId="{8047D0F6-4993-FC4E-BD24-4B763B74546F}">
      <dgm:prSet phldrT="[Text]"/>
      <dgm:spPr/>
      <dgm:t>
        <a:bodyPr/>
        <a:lstStyle/>
        <a:p>
          <a:r>
            <a:rPr lang="en-US"/>
            <a:t>SQL injection</a:t>
          </a:r>
          <a:endParaRPr lang="en-US" dirty="0"/>
        </a:p>
      </dgm:t>
    </dgm:pt>
    <dgm:pt modelId="{EE54907B-8D50-6B40-914D-FEE5F220F232}" type="parTrans" cxnId="{36524C4E-D5F6-3840-88D9-4394AF6EBAB2}">
      <dgm:prSet/>
      <dgm:spPr/>
      <dgm:t>
        <a:bodyPr/>
        <a:lstStyle/>
        <a:p>
          <a:endParaRPr lang="en-US"/>
        </a:p>
      </dgm:t>
    </dgm:pt>
    <dgm:pt modelId="{9C664BE9-4B4E-0B47-B69B-DDC83A4925ED}" type="sibTrans" cxnId="{36524C4E-D5F6-3840-88D9-4394AF6EBAB2}">
      <dgm:prSet/>
      <dgm:spPr/>
      <dgm:t>
        <a:bodyPr/>
        <a:lstStyle/>
        <a:p>
          <a:endParaRPr lang="en-US"/>
        </a:p>
      </dgm:t>
    </dgm:pt>
    <dgm:pt modelId="{B653A2F3-8BE8-9241-AF97-0C48C10DF88B}">
      <dgm:prSet/>
      <dgm:spPr/>
      <dgm:t>
        <a:bodyPr/>
        <a:lstStyle/>
        <a:p>
          <a:pPr>
            <a:buNone/>
          </a:pPr>
          <a:r>
            <a:rPr lang="en-US" dirty="0"/>
            <a:t>Practice Defense in Depth </a:t>
          </a:r>
        </a:p>
      </dgm:t>
    </dgm:pt>
    <dgm:pt modelId="{E0AAEA6E-3BE2-5D4A-BEA4-35EF7B188483}" type="parTrans" cxnId="{793FE7AE-FA8F-7D4C-8065-BB3D4317A53F}">
      <dgm:prSet/>
      <dgm:spPr/>
      <dgm:t>
        <a:bodyPr/>
        <a:lstStyle/>
        <a:p>
          <a:endParaRPr lang="en-US"/>
        </a:p>
      </dgm:t>
    </dgm:pt>
    <dgm:pt modelId="{BD14A722-EDA5-404E-BC65-335FE4B7C081}" type="sibTrans" cxnId="{793FE7AE-FA8F-7D4C-8065-BB3D4317A53F}">
      <dgm:prSet/>
      <dgm:spPr/>
      <dgm:t>
        <a:bodyPr/>
        <a:lstStyle/>
        <a:p>
          <a:endParaRPr lang="en-US"/>
        </a:p>
      </dgm:t>
    </dgm:pt>
    <dgm:pt modelId="{555B8BC7-36B6-454D-B5D5-2DC9E9E47A0B}">
      <dgm:prSet/>
      <dgm:spPr/>
      <dgm:t>
        <a:bodyPr/>
        <a:lstStyle/>
        <a:p>
          <a:pPr>
            <a:buNone/>
          </a:pPr>
          <a:r>
            <a:rPr lang="en-US" dirty="0"/>
            <a:t>Use Effective Quality Assurance Techniques </a:t>
          </a:r>
        </a:p>
      </dgm:t>
    </dgm:pt>
    <dgm:pt modelId="{217ED9DE-A1F8-0648-BCC3-0433BF8ED5F2}" type="parTrans" cxnId="{0208C7BE-B5CE-D641-8B5C-08AB912415C6}">
      <dgm:prSet/>
      <dgm:spPr/>
      <dgm:t>
        <a:bodyPr/>
        <a:lstStyle/>
        <a:p>
          <a:endParaRPr lang="en-US"/>
        </a:p>
      </dgm:t>
    </dgm:pt>
    <dgm:pt modelId="{3D8E6DB6-6F67-F04B-9247-5FB523D1948B}" type="sibTrans" cxnId="{0208C7BE-B5CE-D641-8B5C-08AB912415C6}">
      <dgm:prSet/>
      <dgm:spPr/>
      <dgm:t>
        <a:bodyPr/>
        <a:lstStyle/>
        <a:p>
          <a:endParaRPr lang="en-US"/>
        </a:p>
      </dgm:t>
    </dgm:pt>
    <dgm:pt modelId="{8B56D33E-24DB-E24C-A7F5-5F5FB78E008D}">
      <dgm:prSet/>
      <dgm:spPr/>
      <dgm:t>
        <a:bodyPr/>
        <a:lstStyle/>
        <a:p>
          <a:pPr>
            <a:buNone/>
          </a:pPr>
          <a:r>
            <a:rPr lang="en-US"/>
            <a:t>Adopt a Secure Coding Standard </a:t>
          </a:r>
        </a:p>
      </dgm:t>
    </dgm:pt>
    <dgm:pt modelId="{7551AE5E-447A-0048-8856-9E549F9F5E80}" type="parTrans" cxnId="{8E2601F2-B557-714D-8587-AD962F8165E3}">
      <dgm:prSet/>
      <dgm:spPr/>
      <dgm:t>
        <a:bodyPr/>
        <a:lstStyle/>
        <a:p>
          <a:endParaRPr lang="en-US"/>
        </a:p>
      </dgm:t>
    </dgm:pt>
    <dgm:pt modelId="{8DAB354F-2020-3649-8AA4-79AF9B93CC5D}" type="sibTrans" cxnId="{8E2601F2-B557-714D-8587-AD962F8165E3}">
      <dgm:prSet/>
      <dgm:spPr/>
      <dgm:t>
        <a:bodyPr/>
        <a:lstStyle/>
        <a:p>
          <a:endParaRPr lang="en-US"/>
        </a:p>
      </dgm:t>
    </dgm:pt>
    <dgm:pt modelId="{35415EB9-85BA-E545-8E50-111BD2334151}">
      <dgm:prSet/>
      <dgm:spPr/>
      <dgm:t>
        <a:bodyPr/>
        <a:lstStyle/>
        <a:p>
          <a:r>
            <a:rPr lang="en-US" dirty="0"/>
            <a:t>Don't access object outside of lifetime</a:t>
          </a:r>
        </a:p>
      </dgm:t>
    </dgm:pt>
    <dgm:pt modelId="{D10B5615-356A-C34D-B5C9-89F2022F8B9D}" type="parTrans" cxnId="{914847CD-BB59-B94B-805C-C3BC82BC25F7}">
      <dgm:prSet/>
      <dgm:spPr/>
      <dgm:t>
        <a:bodyPr/>
        <a:lstStyle/>
        <a:p>
          <a:endParaRPr lang="en-US"/>
        </a:p>
      </dgm:t>
    </dgm:pt>
    <dgm:pt modelId="{4D8B78E1-3FCB-5341-9050-D2656AD55A03}" type="sibTrans" cxnId="{914847CD-BB59-B94B-805C-C3BC82BC25F7}">
      <dgm:prSet/>
      <dgm:spPr/>
      <dgm:t>
        <a:bodyPr/>
        <a:lstStyle/>
        <a:p>
          <a:endParaRPr lang="en-US"/>
        </a:p>
      </dgm:t>
    </dgm:pt>
    <dgm:pt modelId="{EE1C37D5-5F20-E344-A67E-E5AFEB5C0A18}">
      <dgm:prSet/>
      <dgm:spPr/>
      <dgm:t>
        <a:bodyPr/>
        <a:lstStyle/>
        <a:p>
          <a:r>
            <a:rPr lang="en-US" dirty="0"/>
            <a:t>Close files when they are no longer needed</a:t>
          </a:r>
        </a:p>
      </dgm:t>
    </dgm:pt>
    <dgm:pt modelId="{CD9F3483-5990-FE48-B4F0-171AF1FCAD17}" type="parTrans" cxnId="{6760D8D6-A483-2748-946E-22091C96C5C3}">
      <dgm:prSet/>
      <dgm:spPr/>
      <dgm:t>
        <a:bodyPr/>
        <a:lstStyle/>
        <a:p>
          <a:endParaRPr lang="en-US"/>
        </a:p>
      </dgm:t>
    </dgm:pt>
    <dgm:pt modelId="{773F8D10-D432-F443-AD12-A0AC9D16A359}" type="sibTrans" cxnId="{6760D8D6-A483-2748-946E-22091C96C5C3}">
      <dgm:prSet/>
      <dgm:spPr/>
      <dgm:t>
        <a:bodyPr/>
        <a:lstStyle/>
        <a:p>
          <a:endParaRPr lang="en-US"/>
        </a:p>
      </dgm:t>
    </dgm:pt>
    <dgm:pt modelId="{83BBCD9E-1560-374D-B664-AF340DBDC7DA}">
      <dgm:prSet/>
      <dgm:spPr/>
      <dgm:t>
        <a:bodyPr/>
        <a:lstStyle/>
        <a:p>
          <a:r>
            <a:rPr lang="en-US" dirty="0"/>
            <a:t>Order of evaluation</a:t>
          </a:r>
        </a:p>
      </dgm:t>
    </dgm:pt>
    <dgm:pt modelId="{74B74EA8-A0AE-3E48-8077-785B5FD8F51F}" type="parTrans" cxnId="{BD74FE86-D502-F24F-827D-2B4762F770EB}">
      <dgm:prSet/>
      <dgm:spPr/>
      <dgm:t>
        <a:bodyPr/>
        <a:lstStyle/>
        <a:p>
          <a:endParaRPr lang="en-US"/>
        </a:p>
      </dgm:t>
    </dgm:pt>
    <dgm:pt modelId="{B79FC24E-659B-6642-9B47-ED0CC0D224F0}" type="sibTrans" cxnId="{BD74FE86-D502-F24F-827D-2B4762F770EB}">
      <dgm:prSet/>
      <dgm:spPr/>
      <dgm:t>
        <a:bodyPr/>
        <a:lstStyle/>
        <a:p>
          <a:endParaRPr lang="en-US"/>
        </a:p>
      </dgm:t>
    </dgm:pt>
    <dgm:pt modelId="{0894D1B2-0951-2547-995B-D4D56761BC07}">
      <dgm:prSet/>
      <dgm:spPr/>
      <dgm:t>
        <a:bodyPr/>
        <a:lstStyle/>
        <a:p>
          <a:r>
            <a:rPr lang="en-US" dirty="0"/>
            <a:t>Constant exp static assertion</a:t>
          </a:r>
        </a:p>
      </dgm:t>
    </dgm:pt>
    <dgm:pt modelId="{5A8A48CA-61F5-EF46-AA7E-9CF1F98770DD}" type="parTrans" cxnId="{F3B68385-037D-3D42-86B3-0ACC9570ADE2}">
      <dgm:prSet/>
      <dgm:spPr/>
      <dgm:t>
        <a:bodyPr/>
        <a:lstStyle/>
        <a:p>
          <a:endParaRPr lang="en-US"/>
        </a:p>
      </dgm:t>
    </dgm:pt>
    <dgm:pt modelId="{F4BE0942-F8DB-1C42-B11B-D604B681B484}" type="sibTrans" cxnId="{F3B68385-037D-3D42-86B3-0ACC9570ADE2}">
      <dgm:prSet/>
      <dgm:spPr/>
      <dgm:t>
        <a:bodyPr/>
        <a:lstStyle/>
        <a:p>
          <a:endParaRPr lang="en-US"/>
        </a:p>
      </dgm:t>
    </dgm:pt>
    <dgm:pt modelId="{55BE6568-2681-6647-ABAD-DCBBD7CE52CA}">
      <dgm:prSet phldrT="[Text]"/>
      <dgm:spPr/>
      <dgm:t>
        <a:bodyPr/>
        <a:lstStyle/>
        <a:p>
          <a:r>
            <a:rPr lang="en-US" dirty="0"/>
            <a:t>String storage space</a:t>
          </a:r>
        </a:p>
      </dgm:t>
    </dgm:pt>
    <dgm:pt modelId="{ADBE63EE-FBCC-A14E-87A5-07A55223F57A}" type="parTrans" cxnId="{BE5EE825-0A68-F54A-B814-F12B209536D9}">
      <dgm:prSet/>
      <dgm:spPr/>
      <dgm:t>
        <a:bodyPr/>
        <a:lstStyle/>
        <a:p>
          <a:endParaRPr lang="en-US"/>
        </a:p>
      </dgm:t>
    </dgm:pt>
    <dgm:pt modelId="{CB7BB8FC-73B6-6A49-99B9-355A630C2003}" type="sibTrans" cxnId="{BE5EE825-0A68-F54A-B814-F12B209536D9}">
      <dgm:prSet/>
      <dgm:spPr/>
      <dgm:t>
        <a:bodyPr/>
        <a:lstStyle/>
        <a:p>
          <a:endParaRPr lang="en-US"/>
        </a:p>
      </dgm:t>
    </dgm:pt>
    <dgm:pt modelId="{CBC5B91D-C421-0C48-8A06-ACE104608F1A}">
      <dgm:prSet/>
      <dgm:spPr/>
      <dgm:t>
        <a:bodyPr/>
        <a:lstStyle/>
        <a:p>
          <a:r>
            <a:rPr lang="en-US" dirty="0"/>
            <a:t>Dynamic resource deallocation</a:t>
          </a:r>
        </a:p>
      </dgm:t>
    </dgm:pt>
    <dgm:pt modelId="{E961C01A-A363-204E-8A69-804351515CF7}" type="parTrans" cxnId="{8379D442-398A-FF41-A55E-8D705EC76C61}">
      <dgm:prSet/>
      <dgm:spPr/>
      <dgm:t>
        <a:bodyPr/>
        <a:lstStyle/>
        <a:p>
          <a:endParaRPr lang="en-US"/>
        </a:p>
      </dgm:t>
    </dgm:pt>
    <dgm:pt modelId="{4E168FDF-0000-234E-A06F-86B5892E31BF}" type="sibTrans" cxnId="{8379D442-398A-FF41-A55E-8D705EC76C61}">
      <dgm:prSet/>
      <dgm:spPr/>
      <dgm:t>
        <a:bodyPr/>
        <a:lstStyle/>
        <a:p>
          <a:endParaRPr lang="en-US"/>
        </a:p>
      </dgm:t>
    </dgm:pt>
    <dgm:pt modelId="{688ED336-4DF7-0047-B95F-0BC80052C264}" type="pres">
      <dgm:prSet presAssocID="{0E86F162-4CF5-A346-A730-BC5D2769B4B0}" presName="Name0" presStyleCnt="0">
        <dgm:presLayoutVars>
          <dgm:chPref val="3"/>
          <dgm:dir/>
          <dgm:animLvl val="lvl"/>
          <dgm:resizeHandles/>
        </dgm:presLayoutVars>
      </dgm:prSet>
      <dgm:spPr/>
    </dgm:pt>
    <dgm:pt modelId="{A79A19EE-D1A5-0D48-9EAD-529B3F49D9F7}" type="pres">
      <dgm:prSet presAssocID="{B321B3BA-3067-C042-8DF6-48D5D5503F2E}" presName="horFlow" presStyleCnt="0"/>
      <dgm:spPr/>
    </dgm:pt>
    <dgm:pt modelId="{35EF2E60-0343-F844-806D-013535FF5AF6}" type="pres">
      <dgm:prSet presAssocID="{B321B3BA-3067-C042-8DF6-48D5D5503F2E}" presName="bigChev" presStyleLbl="node1" presStyleIdx="0" presStyleCnt="10" custScaleX="190033"/>
      <dgm:spPr/>
    </dgm:pt>
    <dgm:pt modelId="{D786AB0B-1F90-EE40-906C-4CCFCE4C15EC}" type="pres">
      <dgm:prSet presAssocID="{ADBE63EE-FBCC-A14E-87A5-07A55223F57A}" presName="parTrans" presStyleCnt="0"/>
      <dgm:spPr/>
    </dgm:pt>
    <dgm:pt modelId="{705BE018-3CCF-DF42-AE62-0DE2EA71D95E}" type="pres">
      <dgm:prSet presAssocID="{55BE6568-2681-6647-ABAD-DCBBD7CE52CA}" presName="node" presStyleLbl="alignAccFollowNode1" presStyleIdx="0" presStyleCnt="10" custScaleX="229101">
        <dgm:presLayoutVars>
          <dgm:bulletEnabled val="1"/>
        </dgm:presLayoutVars>
      </dgm:prSet>
      <dgm:spPr/>
    </dgm:pt>
    <dgm:pt modelId="{A531EBF7-3684-D744-8D94-9B70439D9B9B}" type="pres">
      <dgm:prSet presAssocID="{B321B3BA-3067-C042-8DF6-48D5D5503F2E}" presName="vSp" presStyleCnt="0"/>
      <dgm:spPr/>
    </dgm:pt>
    <dgm:pt modelId="{9AE343E8-E32D-B240-AD71-13C39C9E5BE6}" type="pres">
      <dgm:prSet presAssocID="{298C98BF-85F2-814C-A9A3-CF2A5016D3D0}" presName="horFlow" presStyleCnt="0"/>
      <dgm:spPr/>
    </dgm:pt>
    <dgm:pt modelId="{243FCF41-1167-F94D-9454-308BDA263259}" type="pres">
      <dgm:prSet presAssocID="{298C98BF-85F2-814C-A9A3-CF2A5016D3D0}" presName="bigChev" presStyleLbl="node1" presStyleIdx="1" presStyleCnt="10" custScaleX="190033"/>
      <dgm:spPr/>
    </dgm:pt>
    <dgm:pt modelId="{AB416D06-96A9-4343-B72F-6AB590537F9C}" type="pres">
      <dgm:prSet presAssocID="{76B0D48D-452C-A94A-8189-05746BF519BD}" presName="parTrans" presStyleCnt="0"/>
      <dgm:spPr/>
    </dgm:pt>
    <dgm:pt modelId="{B58AA93F-5335-4342-AD1F-69D3B94184B4}" type="pres">
      <dgm:prSet presAssocID="{2F3B0481-2BC4-8540-B4A9-38200093BE52}" presName="node" presStyleLbl="alignAccFollowNode1" presStyleIdx="1" presStyleCnt="10" custScaleX="228957">
        <dgm:presLayoutVars>
          <dgm:bulletEnabled val="1"/>
        </dgm:presLayoutVars>
      </dgm:prSet>
      <dgm:spPr/>
    </dgm:pt>
    <dgm:pt modelId="{3AAD46E2-3C1F-A24E-A1E4-0F735127ADD6}" type="pres">
      <dgm:prSet presAssocID="{298C98BF-85F2-814C-A9A3-CF2A5016D3D0}" presName="vSp" presStyleCnt="0"/>
      <dgm:spPr/>
    </dgm:pt>
    <dgm:pt modelId="{088F6A4E-E2AF-F248-B3C7-27B7D3DDDEE5}" type="pres">
      <dgm:prSet presAssocID="{629578E6-68B9-1644-BBB7-2B5CEB1E160A}" presName="horFlow" presStyleCnt="0"/>
      <dgm:spPr/>
    </dgm:pt>
    <dgm:pt modelId="{2292F4FB-BB95-9C42-A8CF-EB8FDF98F4C8}" type="pres">
      <dgm:prSet presAssocID="{629578E6-68B9-1644-BBB7-2B5CEB1E160A}" presName="bigChev" presStyleLbl="node1" presStyleIdx="2" presStyleCnt="10" custScaleX="190033"/>
      <dgm:spPr/>
    </dgm:pt>
    <dgm:pt modelId="{52C8A35D-B6AE-134D-A1E5-61D3472E7181}" type="pres">
      <dgm:prSet presAssocID="{F198781B-713F-5F4A-8355-1A1FBB2606B2}" presName="parTrans" presStyleCnt="0"/>
      <dgm:spPr/>
    </dgm:pt>
    <dgm:pt modelId="{BD3C5AB0-0AB2-D14E-B736-E66CA4EF9413}" type="pres">
      <dgm:prSet presAssocID="{3227668B-1300-E342-8AAA-8F8F1E771074}" presName="node" presStyleLbl="alignAccFollowNode1" presStyleIdx="2" presStyleCnt="10" custScaleX="228957">
        <dgm:presLayoutVars>
          <dgm:bulletEnabled val="1"/>
        </dgm:presLayoutVars>
      </dgm:prSet>
      <dgm:spPr/>
    </dgm:pt>
    <dgm:pt modelId="{50D47626-4B26-E14A-BAF3-C3F389FACCD8}" type="pres">
      <dgm:prSet presAssocID="{629578E6-68B9-1644-BBB7-2B5CEB1E160A}" presName="vSp" presStyleCnt="0"/>
      <dgm:spPr/>
    </dgm:pt>
    <dgm:pt modelId="{BD32A578-A044-0B40-B345-8B5C27F71ED2}" type="pres">
      <dgm:prSet presAssocID="{D97D9B41-6690-2344-BE28-157E1A11CE50}" presName="horFlow" presStyleCnt="0"/>
      <dgm:spPr/>
    </dgm:pt>
    <dgm:pt modelId="{520F658B-E1F9-0742-B599-8FD9EECE692E}" type="pres">
      <dgm:prSet presAssocID="{D97D9B41-6690-2344-BE28-157E1A11CE50}" presName="bigChev" presStyleLbl="node1" presStyleIdx="3" presStyleCnt="10" custScaleX="190033"/>
      <dgm:spPr/>
    </dgm:pt>
    <dgm:pt modelId="{6CA084E4-027F-C440-BB59-BBD61B39560E}" type="pres">
      <dgm:prSet presAssocID="{1C303892-DEAF-D942-8CB2-924FC88A522D}" presName="parTrans" presStyleCnt="0"/>
      <dgm:spPr/>
    </dgm:pt>
    <dgm:pt modelId="{752118E3-17A7-CD4C-AC30-2CBB10DA73D8}" type="pres">
      <dgm:prSet presAssocID="{86EEB2A5-9CEB-204B-AB51-B6490BB17133}" presName="node" presStyleLbl="alignAccFollowNode1" presStyleIdx="3" presStyleCnt="10" custScaleX="228957">
        <dgm:presLayoutVars>
          <dgm:bulletEnabled val="1"/>
        </dgm:presLayoutVars>
      </dgm:prSet>
      <dgm:spPr/>
    </dgm:pt>
    <dgm:pt modelId="{F4FF2766-762F-F247-AA7F-D828CB6AB525}" type="pres">
      <dgm:prSet presAssocID="{0167F4C7-26BF-C349-B240-869203E75B74}" presName="sibTrans" presStyleCnt="0"/>
      <dgm:spPr/>
    </dgm:pt>
    <dgm:pt modelId="{B2B5A4FD-CE41-E54D-8FC7-6288DE6DA7E1}" type="pres">
      <dgm:prSet presAssocID="{83BBCD9E-1560-374D-B664-AF340DBDC7DA}" presName="node" presStyleLbl="alignAccFollowNode1" presStyleIdx="4" presStyleCnt="10" custScaleX="229101">
        <dgm:presLayoutVars>
          <dgm:bulletEnabled val="1"/>
        </dgm:presLayoutVars>
      </dgm:prSet>
      <dgm:spPr/>
    </dgm:pt>
    <dgm:pt modelId="{F79CF2B4-3857-754A-AFDD-A173346A865C}" type="pres">
      <dgm:prSet presAssocID="{D97D9B41-6690-2344-BE28-157E1A11CE50}" presName="vSp" presStyleCnt="0"/>
      <dgm:spPr/>
    </dgm:pt>
    <dgm:pt modelId="{15D822CD-24AA-2C4B-9F69-3AE0CFA301E6}" type="pres">
      <dgm:prSet presAssocID="{88F88FD7-DB3B-B046-BD6E-F5B0FAD06259}" presName="horFlow" presStyleCnt="0"/>
      <dgm:spPr/>
    </dgm:pt>
    <dgm:pt modelId="{13E3A976-8962-0C4C-A963-6E636E5CCF80}" type="pres">
      <dgm:prSet presAssocID="{88F88FD7-DB3B-B046-BD6E-F5B0FAD06259}" presName="bigChev" presStyleLbl="node1" presStyleIdx="4" presStyleCnt="10" custScaleX="190033"/>
      <dgm:spPr/>
    </dgm:pt>
    <dgm:pt modelId="{154D7CD3-801C-EB4F-BCFF-91FD76FD1DDB}" type="pres">
      <dgm:prSet presAssocID="{88F88FD7-DB3B-B046-BD6E-F5B0FAD06259}" presName="vSp" presStyleCnt="0"/>
      <dgm:spPr/>
    </dgm:pt>
    <dgm:pt modelId="{03EAA609-3F1B-EF4A-BB38-D0AC1753FFA5}" type="pres">
      <dgm:prSet presAssocID="{CE610DC7-8C1E-4248-A7FE-8D715FABECE5}" presName="horFlow" presStyleCnt="0"/>
      <dgm:spPr/>
    </dgm:pt>
    <dgm:pt modelId="{2218D772-558A-A84A-96CC-A6E7AA32D6CD}" type="pres">
      <dgm:prSet presAssocID="{CE610DC7-8C1E-4248-A7FE-8D715FABECE5}" presName="bigChev" presStyleLbl="node1" presStyleIdx="5" presStyleCnt="10" custScaleX="190033"/>
      <dgm:spPr/>
    </dgm:pt>
    <dgm:pt modelId="{BBE62429-B8DD-2442-9E63-66E1129B29A1}" type="pres">
      <dgm:prSet presAssocID="{CE610DC7-8C1E-4248-A7FE-8D715FABECE5}" presName="vSp" presStyleCnt="0"/>
      <dgm:spPr/>
    </dgm:pt>
    <dgm:pt modelId="{7B49A393-47B0-F447-A0EE-C6449E5A263D}" type="pres">
      <dgm:prSet presAssocID="{3FC31599-357F-3E4D-B582-9BE598B9CDC4}" presName="horFlow" presStyleCnt="0"/>
      <dgm:spPr/>
    </dgm:pt>
    <dgm:pt modelId="{47F4BCB3-5FB2-5342-853C-FE71B82E65E9}" type="pres">
      <dgm:prSet presAssocID="{3FC31599-357F-3E4D-B582-9BE598B9CDC4}" presName="bigChev" presStyleLbl="node1" presStyleIdx="6" presStyleCnt="10" custScaleX="190033"/>
      <dgm:spPr/>
    </dgm:pt>
    <dgm:pt modelId="{C94B273F-2AAE-834E-A273-92CF3F941D9B}" type="pres">
      <dgm:prSet presAssocID="{EE54907B-8D50-6B40-914D-FEE5F220F232}" presName="parTrans" presStyleCnt="0"/>
      <dgm:spPr/>
    </dgm:pt>
    <dgm:pt modelId="{FFF58934-C64C-014A-8024-99672C05AF4A}" type="pres">
      <dgm:prSet presAssocID="{8047D0F6-4993-FC4E-BD24-4B763B74546F}" presName="node" presStyleLbl="alignAccFollowNode1" presStyleIdx="5" presStyleCnt="10" custScaleX="228957">
        <dgm:presLayoutVars>
          <dgm:bulletEnabled val="1"/>
        </dgm:presLayoutVars>
      </dgm:prSet>
      <dgm:spPr/>
    </dgm:pt>
    <dgm:pt modelId="{702F9233-BCDF-E54D-BCFB-7D2F79D59415}" type="pres">
      <dgm:prSet presAssocID="{3FC31599-357F-3E4D-B582-9BE598B9CDC4}" presName="vSp" presStyleCnt="0"/>
      <dgm:spPr/>
    </dgm:pt>
    <dgm:pt modelId="{9DAC274A-26F3-B34E-8A29-09327E9927A0}" type="pres">
      <dgm:prSet presAssocID="{B653A2F3-8BE8-9241-AF97-0C48C10DF88B}" presName="horFlow" presStyleCnt="0"/>
      <dgm:spPr/>
    </dgm:pt>
    <dgm:pt modelId="{ECA4D13F-7AD8-AB40-8E05-BFD0663F2FDB}" type="pres">
      <dgm:prSet presAssocID="{B653A2F3-8BE8-9241-AF97-0C48C10DF88B}" presName="bigChev" presStyleLbl="node1" presStyleIdx="7" presStyleCnt="10" custScaleX="190033"/>
      <dgm:spPr/>
    </dgm:pt>
    <dgm:pt modelId="{0B4D7457-C1A1-614B-9A2B-63562D905345}" type="pres">
      <dgm:prSet presAssocID="{B653A2F3-8BE8-9241-AF97-0C48C10DF88B}" presName="vSp" presStyleCnt="0"/>
      <dgm:spPr/>
    </dgm:pt>
    <dgm:pt modelId="{F7C5AEAB-BD62-FF4F-AF51-5E6A0B936F6F}" type="pres">
      <dgm:prSet presAssocID="{8B56D33E-24DB-E24C-A7F5-5F5FB78E008D}" presName="horFlow" presStyleCnt="0"/>
      <dgm:spPr/>
    </dgm:pt>
    <dgm:pt modelId="{46CB8D3F-6BE2-A042-B6AC-3059A56A0C72}" type="pres">
      <dgm:prSet presAssocID="{8B56D33E-24DB-E24C-A7F5-5F5FB78E008D}" presName="bigChev" presStyleLbl="node1" presStyleIdx="8" presStyleCnt="10" custScaleX="190033"/>
      <dgm:spPr/>
    </dgm:pt>
    <dgm:pt modelId="{A2EDF32D-3CEE-4646-9CC1-224BD8BA112E}" type="pres">
      <dgm:prSet presAssocID="{CD9F3483-5990-FE48-B4F0-171AF1FCAD17}" presName="parTrans" presStyleCnt="0"/>
      <dgm:spPr/>
    </dgm:pt>
    <dgm:pt modelId="{39988FC6-4C63-1B45-88C6-425CE3D867A3}" type="pres">
      <dgm:prSet presAssocID="{EE1C37D5-5F20-E344-A67E-E5AFEB5C0A18}" presName="node" presStyleLbl="alignAccFollowNode1" presStyleIdx="6" presStyleCnt="10" custScaleX="229101">
        <dgm:presLayoutVars>
          <dgm:bulletEnabled val="1"/>
        </dgm:presLayoutVars>
      </dgm:prSet>
      <dgm:spPr/>
    </dgm:pt>
    <dgm:pt modelId="{EACDC17F-4FB2-8F4A-ABB1-DC4FDDC1788C}" type="pres">
      <dgm:prSet presAssocID="{773F8D10-D432-F443-AD12-A0AC9D16A359}" presName="sibTrans" presStyleCnt="0"/>
      <dgm:spPr/>
    </dgm:pt>
    <dgm:pt modelId="{8C3C623F-3380-5E41-A3BE-FE6D145F39BA}" type="pres">
      <dgm:prSet presAssocID="{0894D1B2-0951-2547-995B-D4D56761BC07}" presName="node" presStyleLbl="alignAccFollowNode1" presStyleIdx="7" presStyleCnt="10" custScaleX="229101">
        <dgm:presLayoutVars>
          <dgm:bulletEnabled val="1"/>
        </dgm:presLayoutVars>
      </dgm:prSet>
      <dgm:spPr/>
    </dgm:pt>
    <dgm:pt modelId="{D3918F93-F41A-2546-929A-DC9B2FFADD5B}" type="pres">
      <dgm:prSet presAssocID="{8B56D33E-24DB-E24C-A7F5-5F5FB78E008D}" presName="vSp" presStyleCnt="0"/>
      <dgm:spPr/>
    </dgm:pt>
    <dgm:pt modelId="{F8D889E3-5618-9644-8F84-0A6C6CF5B0E9}" type="pres">
      <dgm:prSet presAssocID="{555B8BC7-36B6-454D-B5D5-2DC9E9E47A0B}" presName="horFlow" presStyleCnt="0"/>
      <dgm:spPr/>
    </dgm:pt>
    <dgm:pt modelId="{E8E3DD1B-67B4-6248-A048-CF07DECCEFCC}" type="pres">
      <dgm:prSet presAssocID="{555B8BC7-36B6-454D-B5D5-2DC9E9E47A0B}" presName="bigChev" presStyleLbl="node1" presStyleIdx="9" presStyleCnt="10" custScaleX="190033"/>
      <dgm:spPr/>
    </dgm:pt>
    <dgm:pt modelId="{79763F1F-23EA-D142-BEB5-6E374F19EC0A}" type="pres">
      <dgm:prSet presAssocID="{D10B5615-356A-C34D-B5C9-89F2022F8B9D}" presName="parTrans" presStyleCnt="0"/>
      <dgm:spPr/>
    </dgm:pt>
    <dgm:pt modelId="{152FF012-FA60-714D-9C3D-805C59FE82D0}" type="pres">
      <dgm:prSet presAssocID="{35415EB9-85BA-E545-8E50-111BD2334151}" presName="node" presStyleLbl="alignAccFollowNode1" presStyleIdx="8" presStyleCnt="10" custScaleX="228957">
        <dgm:presLayoutVars>
          <dgm:bulletEnabled val="1"/>
        </dgm:presLayoutVars>
      </dgm:prSet>
      <dgm:spPr/>
    </dgm:pt>
    <dgm:pt modelId="{0226AE0F-2770-6043-8634-A1732C177A4E}" type="pres">
      <dgm:prSet presAssocID="{4D8B78E1-3FCB-5341-9050-D2656AD55A03}" presName="sibTrans" presStyleCnt="0"/>
      <dgm:spPr/>
    </dgm:pt>
    <dgm:pt modelId="{4742C675-0703-5143-BB7C-5E98E4F4FEC7}" type="pres">
      <dgm:prSet presAssocID="{CBC5B91D-C421-0C48-8A06-ACE104608F1A}" presName="node" presStyleLbl="alignAccFollowNode1" presStyleIdx="9" presStyleCnt="10" custScaleX="229101">
        <dgm:presLayoutVars>
          <dgm:bulletEnabled val="1"/>
        </dgm:presLayoutVars>
      </dgm:prSet>
      <dgm:spPr/>
    </dgm:pt>
  </dgm:ptLst>
  <dgm:cxnLst>
    <dgm:cxn modelId="{D4DFB30F-A24B-3F45-B1EA-31DA75110C80}" type="presOf" srcId="{0894D1B2-0951-2547-995B-D4D56761BC07}" destId="{8C3C623F-3380-5E41-A3BE-FE6D145F39BA}" srcOrd="0" destOrd="0" presId="urn:microsoft.com/office/officeart/2005/8/layout/lProcess3"/>
    <dgm:cxn modelId="{31AFEC0F-63CE-F64F-918F-1644C9149911}" srcId="{0E86F162-4CF5-A346-A730-BC5D2769B4B0}" destId="{298C98BF-85F2-814C-A9A3-CF2A5016D3D0}" srcOrd="1" destOrd="0" parTransId="{9FC944F0-B34E-F948-9B7D-B0E460F2E931}" sibTransId="{CAFBC383-2863-B841-A21F-5FAB2EE707B8}"/>
    <dgm:cxn modelId="{BE5EE825-0A68-F54A-B814-F12B209536D9}" srcId="{B321B3BA-3067-C042-8DF6-48D5D5503F2E}" destId="{55BE6568-2681-6647-ABAD-DCBBD7CE52CA}" srcOrd="0" destOrd="0" parTransId="{ADBE63EE-FBCC-A14E-87A5-07A55223F57A}" sibTransId="{CB7BB8FC-73B6-6A49-99B9-355A630C2003}"/>
    <dgm:cxn modelId="{A8B38629-4EC8-4E45-952D-564FC2E8D318}" type="presOf" srcId="{83BBCD9E-1560-374D-B664-AF340DBDC7DA}" destId="{B2B5A4FD-CE41-E54D-8FC7-6288DE6DA7E1}" srcOrd="0" destOrd="0" presId="urn:microsoft.com/office/officeart/2005/8/layout/lProcess3"/>
    <dgm:cxn modelId="{B81E3335-9305-7046-A320-C10C73A2F34C}" type="presOf" srcId="{555B8BC7-36B6-454D-B5D5-2DC9E9E47A0B}" destId="{E8E3DD1B-67B4-6248-A048-CF07DECCEFCC}" srcOrd="0" destOrd="0" presId="urn:microsoft.com/office/officeart/2005/8/layout/lProcess3"/>
    <dgm:cxn modelId="{AD462736-5850-DC4E-86BB-756C8C86C034}" srcId="{D97D9B41-6690-2344-BE28-157E1A11CE50}" destId="{86EEB2A5-9CEB-204B-AB51-B6490BB17133}" srcOrd="0" destOrd="0" parTransId="{1C303892-DEAF-D942-8CB2-924FC88A522D}" sibTransId="{0167F4C7-26BF-C349-B240-869203E75B74}"/>
    <dgm:cxn modelId="{8379D442-398A-FF41-A55E-8D705EC76C61}" srcId="{555B8BC7-36B6-454D-B5D5-2DC9E9E47A0B}" destId="{CBC5B91D-C421-0C48-8A06-ACE104608F1A}" srcOrd="1" destOrd="0" parTransId="{E961C01A-A363-204E-8A69-804351515CF7}" sibTransId="{4E168FDF-0000-234E-A06F-86B5892E31BF}"/>
    <dgm:cxn modelId="{A2697448-62B4-C14D-8D91-CB2E3B2810B5}" type="presOf" srcId="{CE610DC7-8C1E-4248-A7FE-8D715FABECE5}" destId="{2218D772-558A-A84A-96CC-A6E7AA32D6CD}" srcOrd="0" destOrd="0" presId="urn:microsoft.com/office/officeart/2005/8/layout/lProcess3"/>
    <dgm:cxn modelId="{36524C4E-D5F6-3840-88D9-4394AF6EBAB2}" srcId="{3FC31599-357F-3E4D-B582-9BE598B9CDC4}" destId="{8047D0F6-4993-FC4E-BD24-4B763B74546F}" srcOrd="0" destOrd="0" parTransId="{EE54907B-8D50-6B40-914D-FEE5F220F232}" sibTransId="{9C664BE9-4B4E-0B47-B69B-DDC83A4925ED}"/>
    <dgm:cxn modelId="{A6AA515B-2E68-894E-8DC8-4F32D2E941D6}" srcId="{298C98BF-85F2-814C-A9A3-CF2A5016D3D0}" destId="{2F3B0481-2BC4-8540-B4A9-38200093BE52}" srcOrd="0" destOrd="0" parTransId="{76B0D48D-452C-A94A-8189-05746BF519BD}" sibTransId="{FD15C647-CE27-DF42-80ED-4BC3C86ACADF}"/>
    <dgm:cxn modelId="{3411716C-3121-9D45-888A-51CAD28B2AD7}" srcId="{629578E6-68B9-1644-BBB7-2B5CEB1E160A}" destId="{3227668B-1300-E342-8AAA-8F8F1E771074}" srcOrd="0" destOrd="0" parTransId="{F198781B-713F-5F4A-8355-1A1FBB2606B2}" sibTransId="{BCEFDC27-16F0-3449-8F5F-FC7D8B0000ED}"/>
    <dgm:cxn modelId="{25194671-F522-7C41-813C-16FEC9C3BD03}" type="presOf" srcId="{3227668B-1300-E342-8AAA-8F8F1E771074}" destId="{BD3C5AB0-0AB2-D14E-B736-E66CA4EF9413}" srcOrd="0" destOrd="0" presId="urn:microsoft.com/office/officeart/2005/8/layout/lProcess3"/>
    <dgm:cxn modelId="{48626272-18A5-E74D-8656-9D5A33DAC04C}" type="presOf" srcId="{8B56D33E-24DB-E24C-A7F5-5F5FB78E008D}" destId="{46CB8D3F-6BE2-A042-B6AC-3059A56A0C72}" srcOrd="0" destOrd="0" presId="urn:microsoft.com/office/officeart/2005/8/layout/lProcess3"/>
    <dgm:cxn modelId="{14647D72-512C-3E4D-A9A2-3182A45C0EBA}" srcId="{0E86F162-4CF5-A346-A730-BC5D2769B4B0}" destId="{D97D9B41-6690-2344-BE28-157E1A11CE50}" srcOrd="3" destOrd="0" parTransId="{D01E36E6-8F6C-8E42-8A9F-E57B851BD7BD}" sibTransId="{E18252EB-541C-F34C-8167-4E8F3CDFE45E}"/>
    <dgm:cxn modelId="{2B41BE77-53C6-4841-9B09-6B3FEDAB106C}" type="presOf" srcId="{35415EB9-85BA-E545-8E50-111BD2334151}" destId="{152FF012-FA60-714D-9C3D-805C59FE82D0}" srcOrd="0" destOrd="0" presId="urn:microsoft.com/office/officeart/2005/8/layout/lProcess3"/>
    <dgm:cxn modelId="{5D8E067D-5FDC-5B47-B456-59501569F679}" type="presOf" srcId="{55BE6568-2681-6647-ABAD-DCBBD7CE52CA}" destId="{705BE018-3CCF-DF42-AE62-0DE2EA71D95E}" srcOrd="0" destOrd="0" presId="urn:microsoft.com/office/officeart/2005/8/layout/lProcess3"/>
    <dgm:cxn modelId="{F3B68385-037D-3D42-86B3-0ACC9570ADE2}" srcId="{8B56D33E-24DB-E24C-A7F5-5F5FB78E008D}" destId="{0894D1B2-0951-2547-995B-D4D56761BC07}" srcOrd="1" destOrd="0" parTransId="{5A8A48CA-61F5-EF46-AA7E-9CF1F98770DD}" sibTransId="{F4BE0942-F8DB-1C42-B11B-D604B681B484}"/>
    <dgm:cxn modelId="{7BEAB085-6F94-BE41-A4E9-39AA78F0EAAC}" srcId="{0E86F162-4CF5-A346-A730-BC5D2769B4B0}" destId="{B321B3BA-3067-C042-8DF6-48D5D5503F2E}" srcOrd="0" destOrd="0" parTransId="{89C5EDEC-39B9-E843-A9FF-8A89F5357FB5}" sibTransId="{C8D7020C-DAC4-4548-806F-A71BD433E42D}"/>
    <dgm:cxn modelId="{BD74FE86-D502-F24F-827D-2B4762F770EB}" srcId="{D97D9B41-6690-2344-BE28-157E1A11CE50}" destId="{83BBCD9E-1560-374D-B664-AF340DBDC7DA}" srcOrd="1" destOrd="0" parTransId="{74B74EA8-A0AE-3E48-8077-785B5FD8F51F}" sibTransId="{B79FC24E-659B-6642-9B47-ED0CC0D224F0}"/>
    <dgm:cxn modelId="{63035A8F-7EE6-EE49-89CA-337A054AF897}" type="presOf" srcId="{2F3B0481-2BC4-8540-B4A9-38200093BE52}" destId="{B58AA93F-5335-4342-AD1F-69D3B94184B4}" srcOrd="0" destOrd="0" presId="urn:microsoft.com/office/officeart/2005/8/layout/lProcess3"/>
    <dgm:cxn modelId="{C2C0D2A6-5E31-F442-9168-5A2CA3F39E36}" type="presOf" srcId="{3FC31599-357F-3E4D-B582-9BE598B9CDC4}" destId="{47F4BCB3-5FB2-5342-853C-FE71B82E65E9}" srcOrd="0" destOrd="0" presId="urn:microsoft.com/office/officeart/2005/8/layout/lProcess3"/>
    <dgm:cxn modelId="{EB373DAE-E4B6-264E-8226-DC7FA21D37F7}" type="presOf" srcId="{CBC5B91D-C421-0C48-8A06-ACE104608F1A}" destId="{4742C675-0703-5143-BB7C-5E98E4F4FEC7}" srcOrd="0" destOrd="0" presId="urn:microsoft.com/office/officeart/2005/8/layout/lProcess3"/>
    <dgm:cxn modelId="{793FE7AE-FA8F-7D4C-8065-BB3D4317A53F}" srcId="{0E86F162-4CF5-A346-A730-BC5D2769B4B0}" destId="{B653A2F3-8BE8-9241-AF97-0C48C10DF88B}" srcOrd="7" destOrd="0" parTransId="{E0AAEA6E-3BE2-5D4A-BEA4-35EF7B188483}" sibTransId="{BD14A722-EDA5-404E-BC65-335FE4B7C081}"/>
    <dgm:cxn modelId="{ABDF27B0-262F-824F-B50E-AAB1956FB0D8}" type="presOf" srcId="{86EEB2A5-9CEB-204B-AB51-B6490BB17133}" destId="{752118E3-17A7-CD4C-AC30-2CBB10DA73D8}" srcOrd="0" destOrd="0" presId="urn:microsoft.com/office/officeart/2005/8/layout/lProcess3"/>
    <dgm:cxn modelId="{581366B1-BDDA-0B42-B716-CDA7CCD74195}" type="presOf" srcId="{EE1C37D5-5F20-E344-A67E-E5AFEB5C0A18}" destId="{39988FC6-4C63-1B45-88C6-425CE3D867A3}" srcOrd="0" destOrd="0" presId="urn:microsoft.com/office/officeart/2005/8/layout/lProcess3"/>
    <dgm:cxn modelId="{99AD82BE-D948-5649-BEFC-A3CEA9BA8177}" type="presOf" srcId="{0E86F162-4CF5-A346-A730-BC5D2769B4B0}" destId="{688ED336-4DF7-0047-B95F-0BC80052C264}" srcOrd="0" destOrd="0" presId="urn:microsoft.com/office/officeart/2005/8/layout/lProcess3"/>
    <dgm:cxn modelId="{0208C7BE-B5CE-D641-8B5C-08AB912415C6}" srcId="{0E86F162-4CF5-A346-A730-BC5D2769B4B0}" destId="{555B8BC7-36B6-454D-B5D5-2DC9E9E47A0B}" srcOrd="9" destOrd="0" parTransId="{217ED9DE-A1F8-0648-BCC3-0433BF8ED5F2}" sibTransId="{3D8E6DB6-6F67-F04B-9247-5FB523D1948B}"/>
    <dgm:cxn modelId="{ACCEC7CC-7102-BE4C-86BD-AFF66A922772}" type="presOf" srcId="{8047D0F6-4993-FC4E-BD24-4B763B74546F}" destId="{FFF58934-C64C-014A-8024-99672C05AF4A}" srcOrd="0" destOrd="0" presId="urn:microsoft.com/office/officeart/2005/8/layout/lProcess3"/>
    <dgm:cxn modelId="{914847CD-BB59-B94B-805C-C3BC82BC25F7}" srcId="{555B8BC7-36B6-454D-B5D5-2DC9E9E47A0B}" destId="{35415EB9-85BA-E545-8E50-111BD2334151}" srcOrd="0" destOrd="0" parTransId="{D10B5615-356A-C34D-B5C9-89F2022F8B9D}" sibTransId="{4D8B78E1-3FCB-5341-9050-D2656AD55A03}"/>
    <dgm:cxn modelId="{914EB0CF-2A1D-814A-B82B-3F4100AC15BF}" type="presOf" srcId="{D97D9B41-6690-2344-BE28-157E1A11CE50}" destId="{520F658B-E1F9-0742-B599-8FD9EECE692E}" srcOrd="0" destOrd="0" presId="urn:microsoft.com/office/officeart/2005/8/layout/lProcess3"/>
    <dgm:cxn modelId="{F1524FD2-0261-6D42-894B-AC7320228265}" type="presOf" srcId="{88F88FD7-DB3B-B046-BD6E-F5B0FAD06259}" destId="{13E3A976-8962-0C4C-A963-6E636E5CCF80}" srcOrd="0" destOrd="0" presId="urn:microsoft.com/office/officeart/2005/8/layout/lProcess3"/>
    <dgm:cxn modelId="{08B494D5-F0B8-E641-A03F-3E5B01F13733}" type="presOf" srcId="{298C98BF-85F2-814C-A9A3-CF2A5016D3D0}" destId="{243FCF41-1167-F94D-9454-308BDA263259}" srcOrd="0" destOrd="0" presId="urn:microsoft.com/office/officeart/2005/8/layout/lProcess3"/>
    <dgm:cxn modelId="{6760D8D6-A483-2748-946E-22091C96C5C3}" srcId="{8B56D33E-24DB-E24C-A7F5-5F5FB78E008D}" destId="{EE1C37D5-5F20-E344-A67E-E5AFEB5C0A18}" srcOrd="0" destOrd="0" parTransId="{CD9F3483-5990-FE48-B4F0-171AF1FCAD17}" sibTransId="{773F8D10-D432-F443-AD12-A0AC9D16A359}"/>
    <dgm:cxn modelId="{9C0BECD9-67A4-414F-B6DE-EE76D8EE4F8E}" srcId="{0E86F162-4CF5-A346-A730-BC5D2769B4B0}" destId="{629578E6-68B9-1644-BBB7-2B5CEB1E160A}" srcOrd="2" destOrd="0" parTransId="{D6E535EE-8D8C-3342-8285-F6F4FAE0CD92}" sibTransId="{2840F250-943D-9A40-97A5-697867F1C84E}"/>
    <dgm:cxn modelId="{2167B3DA-CB3D-9D47-999B-11B2ABD8AE3A}" srcId="{0E86F162-4CF5-A346-A730-BC5D2769B4B0}" destId="{88F88FD7-DB3B-B046-BD6E-F5B0FAD06259}" srcOrd="4" destOrd="0" parTransId="{69E104FD-D542-9346-AF7A-8F87767433BB}" sibTransId="{AEFA3CB6-1687-C14A-A698-3134E5EB2EC8}"/>
    <dgm:cxn modelId="{216AC1DC-351B-4547-AE47-24C930472290}" type="presOf" srcId="{B653A2F3-8BE8-9241-AF97-0C48C10DF88B}" destId="{ECA4D13F-7AD8-AB40-8E05-BFD0663F2FDB}" srcOrd="0" destOrd="0" presId="urn:microsoft.com/office/officeart/2005/8/layout/lProcess3"/>
    <dgm:cxn modelId="{D92C0AE0-C6DD-714D-9C14-2E3C25F0B90E}" srcId="{0E86F162-4CF5-A346-A730-BC5D2769B4B0}" destId="{CE610DC7-8C1E-4248-A7FE-8D715FABECE5}" srcOrd="5" destOrd="0" parTransId="{7B736F0A-41CB-DB40-8F93-B8C3B1E63690}" sibTransId="{BD9A95EF-16A7-3D4E-8AAD-3D5702CBD563}"/>
    <dgm:cxn modelId="{B0ABB7EA-251A-C649-8B2E-2BB04DFA6ED0}" type="presOf" srcId="{629578E6-68B9-1644-BBB7-2B5CEB1E160A}" destId="{2292F4FB-BB95-9C42-A8CF-EB8FDF98F4C8}" srcOrd="0" destOrd="0" presId="urn:microsoft.com/office/officeart/2005/8/layout/lProcess3"/>
    <dgm:cxn modelId="{BC7316F0-00B8-2940-9CB0-C4BF8ED9D710}" srcId="{0E86F162-4CF5-A346-A730-BC5D2769B4B0}" destId="{3FC31599-357F-3E4D-B582-9BE598B9CDC4}" srcOrd="6" destOrd="0" parTransId="{0A32F6E4-8415-6E4A-872F-9365B83F1C9C}" sibTransId="{DA356F0D-2FCF-AA47-A9D0-CF4D684E9EB9}"/>
    <dgm:cxn modelId="{8E2601F2-B557-714D-8587-AD962F8165E3}" srcId="{0E86F162-4CF5-A346-A730-BC5D2769B4B0}" destId="{8B56D33E-24DB-E24C-A7F5-5F5FB78E008D}" srcOrd="8" destOrd="0" parTransId="{7551AE5E-447A-0048-8856-9E549F9F5E80}" sibTransId="{8DAB354F-2020-3649-8AA4-79AF9B93CC5D}"/>
    <dgm:cxn modelId="{5B8A9EFA-E0F9-E944-9C97-93FE425EA888}" type="presOf" srcId="{B321B3BA-3067-C042-8DF6-48D5D5503F2E}" destId="{35EF2E60-0343-F844-806D-013535FF5AF6}" srcOrd="0" destOrd="0" presId="urn:microsoft.com/office/officeart/2005/8/layout/lProcess3"/>
    <dgm:cxn modelId="{59C9C5D7-BD2D-7540-ACA1-4AA0979C9CCB}" type="presParOf" srcId="{688ED336-4DF7-0047-B95F-0BC80052C264}" destId="{A79A19EE-D1A5-0D48-9EAD-529B3F49D9F7}" srcOrd="0" destOrd="0" presId="urn:microsoft.com/office/officeart/2005/8/layout/lProcess3"/>
    <dgm:cxn modelId="{D7BF0FC7-56AD-DB4C-9480-04CACB681103}" type="presParOf" srcId="{A79A19EE-D1A5-0D48-9EAD-529B3F49D9F7}" destId="{35EF2E60-0343-F844-806D-013535FF5AF6}" srcOrd="0" destOrd="0" presId="urn:microsoft.com/office/officeart/2005/8/layout/lProcess3"/>
    <dgm:cxn modelId="{A9C19BB2-CA68-2C40-ADE8-3F3E88B09455}" type="presParOf" srcId="{A79A19EE-D1A5-0D48-9EAD-529B3F49D9F7}" destId="{D786AB0B-1F90-EE40-906C-4CCFCE4C15EC}" srcOrd="1" destOrd="0" presId="urn:microsoft.com/office/officeart/2005/8/layout/lProcess3"/>
    <dgm:cxn modelId="{1DE907C2-938F-A740-9AD0-ECF8A10F884A}" type="presParOf" srcId="{A79A19EE-D1A5-0D48-9EAD-529B3F49D9F7}" destId="{705BE018-3CCF-DF42-AE62-0DE2EA71D95E}" srcOrd="2" destOrd="0" presId="urn:microsoft.com/office/officeart/2005/8/layout/lProcess3"/>
    <dgm:cxn modelId="{2845E077-F2B2-8446-928D-4613F53DCD78}" type="presParOf" srcId="{688ED336-4DF7-0047-B95F-0BC80052C264}" destId="{A531EBF7-3684-D744-8D94-9B70439D9B9B}" srcOrd="1" destOrd="0" presId="urn:microsoft.com/office/officeart/2005/8/layout/lProcess3"/>
    <dgm:cxn modelId="{EFEA7D1B-B1F0-7944-AD93-81EC85BE43FE}" type="presParOf" srcId="{688ED336-4DF7-0047-B95F-0BC80052C264}" destId="{9AE343E8-E32D-B240-AD71-13C39C9E5BE6}" srcOrd="2" destOrd="0" presId="urn:microsoft.com/office/officeart/2005/8/layout/lProcess3"/>
    <dgm:cxn modelId="{8566AE0B-EF40-2343-95BA-CCC11C6009B5}" type="presParOf" srcId="{9AE343E8-E32D-B240-AD71-13C39C9E5BE6}" destId="{243FCF41-1167-F94D-9454-308BDA263259}" srcOrd="0" destOrd="0" presId="urn:microsoft.com/office/officeart/2005/8/layout/lProcess3"/>
    <dgm:cxn modelId="{6E5E5AD0-7E2F-9E48-839A-592B01058D1B}" type="presParOf" srcId="{9AE343E8-E32D-B240-AD71-13C39C9E5BE6}" destId="{AB416D06-96A9-4343-B72F-6AB590537F9C}" srcOrd="1" destOrd="0" presId="urn:microsoft.com/office/officeart/2005/8/layout/lProcess3"/>
    <dgm:cxn modelId="{D86F522E-661B-2D4D-9F4E-82EBAED79758}" type="presParOf" srcId="{9AE343E8-E32D-B240-AD71-13C39C9E5BE6}" destId="{B58AA93F-5335-4342-AD1F-69D3B94184B4}" srcOrd="2" destOrd="0" presId="urn:microsoft.com/office/officeart/2005/8/layout/lProcess3"/>
    <dgm:cxn modelId="{85344E14-B872-434E-99A9-C1C97D352A16}" type="presParOf" srcId="{688ED336-4DF7-0047-B95F-0BC80052C264}" destId="{3AAD46E2-3C1F-A24E-A1E4-0F735127ADD6}" srcOrd="3" destOrd="0" presId="urn:microsoft.com/office/officeart/2005/8/layout/lProcess3"/>
    <dgm:cxn modelId="{17A30C6D-BC0F-B246-9FD6-3FC234416FC1}" type="presParOf" srcId="{688ED336-4DF7-0047-B95F-0BC80052C264}" destId="{088F6A4E-E2AF-F248-B3C7-27B7D3DDDEE5}" srcOrd="4" destOrd="0" presId="urn:microsoft.com/office/officeart/2005/8/layout/lProcess3"/>
    <dgm:cxn modelId="{AA694F06-DEBA-A149-A1DC-640B8EE594DC}" type="presParOf" srcId="{088F6A4E-E2AF-F248-B3C7-27B7D3DDDEE5}" destId="{2292F4FB-BB95-9C42-A8CF-EB8FDF98F4C8}" srcOrd="0" destOrd="0" presId="urn:microsoft.com/office/officeart/2005/8/layout/lProcess3"/>
    <dgm:cxn modelId="{11525D34-5A0E-3949-AF18-18B1BF16C6F0}" type="presParOf" srcId="{088F6A4E-E2AF-F248-B3C7-27B7D3DDDEE5}" destId="{52C8A35D-B6AE-134D-A1E5-61D3472E7181}" srcOrd="1" destOrd="0" presId="urn:microsoft.com/office/officeart/2005/8/layout/lProcess3"/>
    <dgm:cxn modelId="{6B1E2FBF-83E0-1A49-B14A-66367190EA56}" type="presParOf" srcId="{088F6A4E-E2AF-F248-B3C7-27B7D3DDDEE5}" destId="{BD3C5AB0-0AB2-D14E-B736-E66CA4EF9413}" srcOrd="2" destOrd="0" presId="urn:microsoft.com/office/officeart/2005/8/layout/lProcess3"/>
    <dgm:cxn modelId="{480D014D-22E5-B64E-B29C-48B3694752D4}" type="presParOf" srcId="{688ED336-4DF7-0047-B95F-0BC80052C264}" destId="{50D47626-4B26-E14A-BAF3-C3F389FACCD8}" srcOrd="5" destOrd="0" presId="urn:microsoft.com/office/officeart/2005/8/layout/lProcess3"/>
    <dgm:cxn modelId="{185462D3-79E6-6E43-B93B-C68D8FA33D2E}" type="presParOf" srcId="{688ED336-4DF7-0047-B95F-0BC80052C264}" destId="{BD32A578-A044-0B40-B345-8B5C27F71ED2}" srcOrd="6" destOrd="0" presId="urn:microsoft.com/office/officeart/2005/8/layout/lProcess3"/>
    <dgm:cxn modelId="{8D7B3237-C486-7B4C-9708-DECE5BD49D46}" type="presParOf" srcId="{BD32A578-A044-0B40-B345-8B5C27F71ED2}" destId="{520F658B-E1F9-0742-B599-8FD9EECE692E}" srcOrd="0" destOrd="0" presId="urn:microsoft.com/office/officeart/2005/8/layout/lProcess3"/>
    <dgm:cxn modelId="{EEAA96FB-0587-B249-9512-319D0284F012}" type="presParOf" srcId="{BD32A578-A044-0B40-B345-8B5C27F71ED2}" destId="{6CA084E4-027F-C440-BB59-BBD61B39560E}" srcOrd="1" destOrd="0" presId="urn:microsoft.com/office/officeart/2005/8/layout/lProcess3"/>
    <dgm:cxn modelId="{223F82C8-02F4-2F45-906E-6427912AD428}" type="presParOf" srcId="{BD32A578-A044-0B40-B345-8B5C27F71ED2}" destId="{752118E3-17A7-CD4C-AC30-2CBB10DA73D8}" srcOrd="2" destOrd="0" presId="urn:microsoft.com/office/officeart/2005/8/layout/lProcess3"/>
    <dgm:cxn modelId="{E9E0AE60-B9A4-354E-8807-86545C279D75}" type="presParOf" srcId="{BD32A578-A044-0B40-B345-8B5C27F71ED2}" destId="{F4FF2766-762F-F247-AA7F-D828CB6AB525}" srcOrd="3" destOrd="0" presId="urn:microsoft.com/office/officeart/2005/8/layout/lProcess3"/>
    <dgm:cxn modelId="{481ACA6C-4DBB-D840-BDF3-3A7A8D34654B}" type="presParOf" srcId="{BD32A578-A044-0B40-B345-8B5C27F71ED2}" destId="{B2B5A4FD-CE41-E54D-8FC7-6288DE6DA7E1}" srcOrd="4" destOrd="0" presId="urn:microsoft.com/office/officeart/2005/8/layout/lProcess3"/>
    <dgm:cxn modelId="{C66CD432-A29A-EF4B-872A-A515B4BAA572}" type="presParOf" srcId="{688ED336-4DF7-0047-B95F-0BC80052C264}" destId="{F79CF2B4-3857-754A-AFDD-A173346A865C}" srcOrd="7" destOrd="0" presId="urn:microsoft.com/office/officeart/2005/8/layout/lProcess3"/>
    <dgm:cxn modelId="{1D8A798F-7590-8A45-B9D7-3CE9E141D921}" type="presParOf" srcId="{688ED336-4DF7-0047-B95F-0BC80052C264}" destId="{15D822CD-24AA-2C4B-9F69-3AE0CFA301E6}" srcOrd="8" destOrd="0" presId="urn:microsoft.com/office/officeart/2005/8/layout/lProcess3"/>
    <dgm:cxn modelId="{6E2C13F4-2B51-9947-802C-1C5134A0D3B2}" type="presParOf" srcId="{15D822CD-24AA-2C4B-9F69-3AE0CFA301E6}" destId="{13E3A976-8962-0C4C-A963-6E636E5CCF80}" srcOrd="0" destOrd="0" presId="urn:microsoft.com/office/officeart/2005/8/layout/lProcess3"/>
    <dgm:cxn modelId="{9B735A39-15CC-4244-A075-E6694AE42D04}" type="presParOf" srcId="{688ED336-4DF7-0047-B95F-0BC80052C264}" destId="{154D7CD3-801C-EB4F-BCFF-91FD76FD1DDB}" srcOrd="9" destOrd="0" presId="urn:microsoft.com/office/officeart/2005/8/layout/lProcess3"/>
    <dgm:cxn modelId="{201A07C4-692D-384E-B237-9F76B3793926}" type="presParOf" srcId="{688ED336-4DF7-0047-B95F-0BC80052C264}" destId="{03EAA609-3F1B-EF4A-BB38-D0AC1753FFA5}" srcOrd="10" destOrd="0" presId="urn:microsoft.com/office/officeart/2005/8/layout/lProcess3"/>
    <dgm:cxn modelId="{BDB5A17A-9A4D-FA45-91C6-95D395BAD3B2}" type="presParOf" srcId="{03EAA609-3F1B-EF4A-BB38-D0AC1753FFA5}" destId="{2218D772-558A-A84A-96CC-A6E7AA32D6CD}" srcOrd="0" destOrd="0" presId="urn:microsoft.com/office/officeart/2005/8/layout/lProcess3"/>
    <dgm:cxn modelId="{4C8CB97B-52D5-4840-825E-B51A82E0504C}" type="presParOf" srcId="{688ED336-4DF7-0047-B95F-0BC80052C264}" destId="{BBE62429-B8DD-2442-9E63-66E1129B29A1}" srcOrd="11" destOrd="0" presId="urn:microsoft.com/office/officeart/2005/8/layout/lProcess3"/>
    <dgm:cxn modelId="{FBA81141-0A01-6E44-8E2E-F1D47AD80E5F}" type="presParOf" srcId="{688ED336-4DF7-0047-B95F-0BC80052C264}" destId="{7B49A393-47B0-F447-A0EE-C6449E5A263D}" srcOrd="12" destOrd="0" presId="urn:microsoft.com/office/officeart/2005/8/layout/lProcess3"/>
    <dgm:cxn modelId="{FE50B8EF-B3E6-3541-8EA0-C98AD10A2A41}" type="presParOf" srcId="{7B49A393-47B0-F447-A0EE-C6449E5A263D}" destId="{47F4BCB3-5FB2-5342-853C-FE71B82E65E9}" srcOrd="0" destOrd="0" presId="urn:microsoft.com/office/officeart/2005/8/layout/lProcess3"/>
    <dgm:cxn modelId="{421F7837-0FA2-9642-BDE4-530BF6E6EE13}" type="presParOf" srcId="{7B49A393-47B0-F447-A0EE-C6449E5A263D}" destId="{C94B273F-2AAE-834E-A273-92CF3F941D9B}" srcOrd="1" destOrd="0" presId="urn:microsoft.com/office/officeart/2005/8/layout/lProcess3"/>
    <dgm:cxn modelId="{2418968D-4E5D-1140-A3FD-AA3B3B9C72BF}" type="presParOf" srcId="{7B49A393-47B0-F447-A0EE-C6449E5A263D}" destId="{FFF58934-C64C-014A-8024-99672C05AF4A}" srcOrd="2" destOrd="0" presId="urn:microsoft.com/office/officeart/2005/8/layout/lProcess3"/>
    <dgm:cxn modelId="{C0EE1BFE-6B26-D742-8E0D-4334BE2FA79E}" type="presParOf" srcId="{688ED336-4DF7-0047-B95F-0BC80052C264}" destId="{702F9233-BCDF-E54D-BCFB-7D2F79D59415}" srcOrd="13" destOrd="0" presId="urn:microsoft.com/office/officeart/2005/8/layout/lProcess3"/>
    <dgm:cxn modelId="{DEE6F830-20A6-504F-ABF3-27EED3D36AF8}" type="presParOf" srcId="{688ED336-4DF7-0047-B95F-0BC80052C264}" destId="{9DAC274A-26F3-B34E-8A29-09327E9927A0}" srcOrd="14" destOrd="0" presId="urn:microsoft.com/office/officeart/2005/8/layout/lProcess3"/>
    <dgm:cxn modelId="{541CEAC0-2704-1E49-9CCB-27E5D6DEA4CD}" type="presParOf" srcId="{9DAC274A-26F3-B34E-8A29-09327E9927A0}" destId="{ECA4D13F-7AD8-AB40-8E05-BFD0663F2FDB}" srcOrd="0" destOrd="0" presId="urn:microsoft.com/office/officeart/2005/8/layout/lProcess3"/>
    <dgm:cxn modelId="{149C5B43-EF09-1F49-9491-372075738078}" type="presParOf" srcId="{688ED336-4DF7-0047-B95F-0BC80052C264}" destId="{0B4D7457-C1A1-614B-9A2B-63562D905345}" srcOrd="15" destOrd="0" presId="urn:microsoft.com/office/officeart/2005/8/layout/lProcess3"/>
    <dgm:cxn modelId="{589522C4-FF8A-EE4C-9C2F-2C94327C1843}" type="presParOf" srcId="{688ED336-4DF7-0047-B95F-0BC80052C264}" destId="{F7C5AEAB-BD62-FF4F-AF51-5E6A0B936F6F}" srcOrd="16" destOrd="0" presId="urn:microsoft.com/office/officeart/2005/8/layout/lProcess3"/>
    <dgm:cxn modelId="{DF989EE3-2FA4-9844-A7EA-DAE367CA9405}" type="presParOf" srcId="{F7C5AEAB-BD62-FF4F-AF51-5E6A0B936F6F}" destId="{46CB8D3F-6BE2-A042-B6AC-3059A56A0C72}" srcOrd="0" destOrd="0" presId="urn:microsoft.com/office/officeart/2005/8/layout/lProcess3"/>
    <dgm:cxn modelId="{5128E07A-3EBB-B648-B93A-9FB934FCAA5B}" type="presParOf" srcId="{F7C5AEAB-BD62-FF4F-AF51-5E6A0B936F6F}" destId="{A2EDF32D-3CEE-4646-9CC1-224BD8BA112E}" srcOrd="1" destOrd="0" presId="urn:microsoft.com/office/officeart/2005/8/layout/lProcess3"/>
    <dgm:cxn modelId="{B52E07DA-5E74-E24E-BD29-6BC4D5E24019}" type="presParOf" srcId="{F7C5AEAB-BD62-FF4F-AF51-5E6A0B936F6F}" destId="{39988FC6-4C63-1B45-88C6-425CE3D867A3}" srcOrd="2" destOrd="0" presId="urn:microsoft.com/office/officeart/2005/8/layout/lProcess3"/>
    <dgm:cxn modelId="{D6EEAE4A-055A-E249-B60B-CB47B5680C6D}" type="presParOf" srcId="{F7C5AEAB-BD62-FF4F-AF51-5E6A0B936F6F}" destId="{EACDC17F-4FB2-8F4A-ABB1-DC4FDDC1788C}" srcOrd="3" destOrd="0" presId="urn:microsoft.com/office/officeart/2005/8/layout/lProcess3"/>
    <dgm:cxn modelId="{B7A36D46-75E4-AA47-BA0F-E288DD83C722}" type="presParOf" srcId="{F7C5AEAB-BD62-FF4F-AF51-5E6A0B936F6F}" destId="{8C3C623F-3380-5E41-A3BE-FE6D145F39BA}" srcOrd="4" destOrd="0" presId="urn:microsoft.com/office/officeart/2005/8/layout/lProcess3"/>
    <dgm:cxn modelId="{50EE8830-59C9-854A-8F6D-EDAFA4453A46}" type="presParOf" srcId="{688ED336-4DF7-0047-B95F-0BC80052C264}" destId="{D3918F93-F41A-2546-929A-DC9B2FFADD5B}" srcOrd="17" destOrd="0" presId="urn:microsoft.com/office/officeart/2005/8/layout/lProcess3"/>
    <dgm:cxn modelId="{20235024-F910-5149-AF18-9C72D1A12199}" type="presParOf" srcId="{688ED336-4DF7-0047-B95F-0BC80052C264}" destId="{F8D889E3-5618-9644-8F84-0A6C6CF5B0E9}" srcOrd="18" destOrd="0" presId="urn:microsoft.com/office/officeart/2005/8/layout/lProcess3"/>
    <dgm:cxn modelId="{A73B8A8A-FE34-BA49-8E04-6C25899529BA}" type="presParOf" srcId="{F8D889E3-5618-9644-8F84-0A6C6CF5B0E9}" destId="{E8E3DD1B-67B4-6248-A048-CF07DECCEFCC}" srcOrd="0" destOrd="0" presId="urn:microsoft.com/office/officeart/2005/8/layout/lProcess3"/>
    <dgm:cxn modelId="{F919AFA1-5C9C-9647-BB67-68AA7E5C6C36}" type="presParOf" srcId="{F8D889E3-5618-9644-8F84-0A6C6CF5B0E9}" destId="{79763F1F-23EA-D142-BEB5-6E374F19EC0A}" srcOrd="1" destOrd="0" presId="urn:microsoft.com/office/officeart/2005/8/layout/lProcess3"/>
    <dgm:cxn modelId="{399C7F39-0576-0F45-98F0-2E6FB074A17D}" type="presParOf" srcId="{F8D889E3-5618-9644-8F84-0A6C6CF5B0E9}" destId="{152FF012-FA60-714D-9C3D-805C59FE82D0}" srcOrd="2" destOrd="0" presId="urn:microsoft.com/office/officeart/2005/8/layout/lProcess3"/>
    <dgm:cxn modelId="{54A81C97-2891-554E-A3A2-592445001D63}" type="presParOf" srcId="{F8D889E3-5618-9644-8F84-0A6C6CF5B0E9}" destId="{0226AE0F-2770-6043-8634-A1732C177A4E}" srcOrd="3" destOrd="0" presId="urn:microsoft.com/office/officeart/2005/8/layout/lProcess3"/>
    <dgm:cxn modelId="{E777A3AF-688B-C04B-AB8C-9D512AF311A2}" type="presParOf" srcId="{F8D889E3-5618-9644-8F84-0A6C6CF5B0E9}" destId="{4742C675-0703-5143-BB7C-5E98E4F4FEC7}" srcOrd="4" destOrd="0" presId="urn:microsoft.com/office/officeart/2005/8/layout/l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F2E60-0343-F844-806D-013535FF5AF6}">
      <dsp:nvSpPr>
        <dsp:cNvPr id="0" name=""/>
        <dsp:cNvSpPr/>
      </dsp:nvSpPr>
      <dsp:spPr>
        <a:xfrm>
          <a:off x="1250997" y="0"/>
          <a:ext cx="2542352" cy="53513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en-US" sz="1500" kern="1200" dirty="0"/>
            <a:t>Validate</a:t>
          </a:r>
          <a:r>
            <a:rPr lang="en-US" sz="1500" b="1" kern="1200" dirty="0"/>
            <a:t> </a:t>
          </a:r>
          <a:r>
            <a:rPr lang="en-US" sz="1500" kern="1200" dirty="0"/>
            <a:t>Input Data </a:t>
          </a:r>
        </a:p>
      </dsp:txBody>
      <dsp:txXfrm>
        <a:off x="1518567" y="0"/>
        <a:ext cx="2007213" cy="535139"/>
      </dsp:txXfrm>
    </dsp:sp>
    <dsp:sp modelId="{705BE018-3CCF-DF42-AE62-0DE2EA71D95E}">
      <dsp:nvSpPr>
        <dsp:cNvPr id="0" name=""/>
        <dsp:cNvSpPr/>
      </dsp:nvSpPr>
      <dsp:spPr>
        <a:xfrm>
          <a:off x="3619429" y="45486"/>
          <a:ext cx="2543969" cy="444165"/>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sz="1600" kern="1200" dirty="0"/>
            <a:t>String storage space</a:t>
          </a:r>
        </a:p>
      </dsp:txBody>
      <dsp:txXfrm>
        <a:off x="3841512" y="45486"/>
        <a:ext cx="2099804" cy="444165"/>
      </dsp:txXfrm>
    </dsp:sp>
    <dsp:sp modelId="{243FCF41-1167-F94D-9454-308BDA263259}">
      <dsp:nvSpPr>
        <dsp:cNvPr id="0" name=""/>
        <dsp:cNvSpPr/>
      </dsp:nvSpPr>
      <dsp:spPr>
        <a:xfrm>
          <a:off x="1250997" y="610058"/>
          <a:ext cx="2542352" cy="53513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en-US" sz="1500" kern="1200" dirty="0"/>
            <a:t>Heed Compiler Warnings </a:t>
          </a:r>
        </a:p>
      </dsp:txBody>
      <dsp:txXfrm>
        <a:off x="1518567" y="610058"/>
        <a:ext cx="2007213" cy="535139"/>
      </dsp:txXfrm>
    </dsp:sp>
    <dsp:sp modelId="{B58AA93F-5335-4342-AD1F-69D3B94184B4}">
      <dsp:nvSpPr>
        <dsp:cNvPr id="0" name=""/>
        <dsp:cNvSpPr/>
      </dsp:nvSpPr>
      <dsp:spPr>
        <a:xfrm>
          <a:off x="3619429" y="655545"/>
          <a:ext cx="2542370" cy="444165"/>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sz="1600" kern="1200" dirty="0"/>
            <a:t>Handle all exceptions</a:t>
          </a:r>
        </a:p>
      </dsp:txBody>
      <dsp:txXfrm>
        <a:off x="3841512" y="655545"/>
        <a:ext cx="2098205" cy="444165"/>
      </dsp:txXfrm>
    </dsp:sp>
    <dsp:sp modelId="{2292F4FB-BB95-9C42-A8CF-EB8FDF98F4C8}">
      <dsp:nvSpPr>
        <dsp:cNvPr id="0" name=""/>
        <dsp:cNvSpPr/>
      </dsp:nvSpPr>
      <dsp:spPr>
        <a:xfrm>
          <a:off x="1250997" y="1220117"/>
          <a:ext cx="2542352" cy="53513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en-US" sz="1500" kern="1200" dirty="0"/>
            <a:t>Architect and Design for Security Policies </a:t>
          </a:r>
        </a:p>
      </dsp:txBody>
      <dsp:txXfrm>
        <a:off x="1518567" y="1220117"/>
        <a:ext cx="2007213" cy="535139"/>
      </dsp:txXfrm>
    </dsp:sp>
    <dsp:sp modelId="{BD3C5AB0-0AB2-D14E-B736-E66CA4EF9413}">
      <dsp:nvSpPr>
        <dsp:cNvPr id="0" name=""/>
        <dsp:cNvSpPr/>
      </dsp:nvSpPr>
      <dsp:spPr>
        <a:xfrm>
          <a:off x="3619429" y="1265604"/>
          <a:ext cx="2542370" cy="444165"/>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sz="1600" kern="1200" dirty="0"/>
            <a:t>Never hardcode secrets</a:t>
          </a:r>
        </a:p>
      </dsp:txBody>
      <dsp:txXfrm>
        <a:off x="3841512" y="1265604"/>
        <a:ext cx="2098205" cy="444165"/>
      </dsp:txXfrm>
    </dsp:sp>
    <dsp:sp modelId="{520F658B-E1F9-0742-B599-8FD9EECE692E}">
      <dsp:nvSpPr>
        <dsp:cNvPr id="0" name=""/>
        <dsp:cNvSpPr/>
      </dsp:nvSpPr>
      <dsp:spPr>
        <a:xfrm>
          <a:off x="1250997" y="1830175"/>
          <a:ext cx="2542352" cy="53513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en-US" sz="1500" kern="1200" dirty="0"/>
            <a:t>Keep It Simple </a:t>
          </a:r>
        </a:p>
      </dsp:txBody>
      <dsp:txXfrm>
        <a:off x="1518567" y="1830175"/>
        <a:ext cx="2007213" cy="535139"/>
      </dsp:txXfrm>
    </dsp:sp>
    <dsp:sp modelId="{752118E3-17A7-CD4C-AC30-2CBB10DA73D8}">
      <dsp:nvSpPr>
        <dsp:cNvPr id="0" name=""/>
        <dsp:cNvSpPr/>
      </dsp:nvSpPr>
      <dsp:spPr>
        <a:xfrm>
          <a:off x="3619429" y="1875662"/>
          <a:ext cx="2542370" cy="444165"/>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sz="1600" kern="1200" dirty="0"/>
            <a:t>Obey the one definition rule</a:t>
          </a:r>
        </a:p>
      </dsp:txBody>
      <dsp:txXfrm>
        <a:off x="3841512" y="1875662"/>
        <a:ext cx="2098205" cy="444165"/>
      </dsp:txXfrm>
    </dsp:sp>
    <dsp:sp modelId="{B2B5A4FD-CE41-E54D-8FC7-6288DE6DA7E1}">
      <dsp:nvSpPr>
        <dsp:cNvPr id="0" name=""/>
        <dsp:cNvSpPr/>
      </dsp:nvSpPr>
      <dsp:spPr>
        <a:xfrm>
          <a:off x="6006341" y="1875662"/>
          <a:ext cx="2543969" cy="444165"/>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sz="1600" kern="1200" dirty="0"/>
            <a:t>Order of evaluation</a:t>
          </a:r>
        </a:p>
      </dsp:txBody>
      <dsp:txXfrm>
        <a:off x="6228424" y="1875662"/>
        <a:ext cx="2099804" cy="444165"/>
      </dsp:txXfrm>
    </dsp:sp>
    <dsp:sp modelId="{13E3A976-8962-0C4C-A963-6E636E5CCF80}">
      <dsp:nvSpPr>
        <dsp:cNvPr id="0" name=""/>
        <dsp:cNvSpPr/>
      </dsp:nvSpPr>
      <dsp:spPr>
        <a:xfrm>
          <a:off x="1250997" y="2440234"/>
          <a:ext cx="2542352" cy="53513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en-US" sz="1500" kern="1200" dirty="0"/>
            <a:t>Default Deny </a:t>
          </a:r>
        </a:p>
      </dsp:txBody>
      <dsp:txXfrm>
        <a:off x="1518567" y="2440234"/>
        <a:ext cx="2007213" cy="535139"/>
      </dsp:txXfrm>
    </dsp:sp>
    <dsp:sp modelId="{2218D772-558A-A84A-96CC-A6E7AA32D6CD}">
      <dsp:nvSpPr>
        <dsp:cNvPr id="0" name=""/>
        <dsp:cNvSpPr/>
      </dsp:nvSpPr>
      <dsp:spPr>
        <a:xfrm>
          <a:off x="1250997" y="3050293"/>
          <a:ext cx="2542352" cy="53513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en-US" sz="1500" kern="1200" dirty="0"/>
            <a:t>Adhere to the Principle of Least Privilege </a:t>
          </a:r>
        </a:p>
      </dsp:txBody>
      <dsp:txXfrm>
        <a:off x="1518567" y="3050293"/>
        <a:ext cx="2007213" cy="535139"/>
      </dsp:txXfrm>
    </dsp:sp>
    <dsp:sp modelId="{47F4BCB3-5FB2-5342-853C-FE71B82E65E9}">
      <dsp:nvSpPr>
        <dsp:cNvPr id="0" name=""/>
        <dsp:cNvSpPr/>
      </dsp:nvSpPr>
      <dsp:spPr>
        <a:xfrm>
          <a:off x="1250997" y="3660351"/>
          <a:ext cx="2542352" cy="53513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en-US" sz="1500" kern="1200" dirty="0"/>
            <a:t>Sanitize Data Sent to Other Systems</a:t>
          </a:r>
        </a:p>
      </dsp:txBody>
      <dsp:txXfrm>
        <a:off x="1518567" y="3660351"/>
        <a:ext cx="2007213" cy="535139"/>
      </dsp:txXfrm>
    </dsp:sp>
    <dsp:sp modelId="{FFF58934-C64C-014A-8024-99672C05AF4A}">
      <dsp:nvSpPr>
        <dsp:cNvPr id="0" name=""/>
        <dsp:cNvSpPr/>
      </dsp:nvSpPr>
      <dsp:spPr>
        <a:xfrm>
          <a:off x="3619429" y="3705838"/>
          <a:ext cx="2542370" cy="444165"/>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sz="1600" kern="1200"/>
            <a:t>SQL injection</a:t>
          </a:r>
          <a:endParaRPr lang="en-US" sz="1600" kern="1200" dirty="0"/>
        </a:p>
      </dsp:txBody>
      <dsp:txXfrm>
        <a:off x="3841512" y="3705838"/>
        <a:ext cx="2098205" cy="444165"/>
      </dsp:txXfrm>
    </dsp:sp>
    <dsp:sp modelId="{ECA4D13F-7AD8-AB40-8E05-BFD0663F2FDB}">
      <dsp:nvSpPr>
        <dsp:cNvPr id="0" name=""/>
        <dsp:cNvSpPr/>
      </dsp:nvSpPr>
      <dsp:spPr>
        <a:xfrm>
          <a:off x="1250997" y="4270410"/>
          <a:ext cx="2542352" cy="53513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en-US" sz="1500" kern="1200" dirty="0"/>
            <a:t>Practice Defense in Depth </a:t>
          </a:r>
        </a:p>
      </dsp:txBody>
      <dsp:txXfrm>
        <a:off x="1518567" y="4270410"/>
        <a:ext cx="2007213" cy="535139"/>
      </dsp:txXfrm>
    </dsp:sp>
    <dsp:sp modelId="{46CB8D3F-6BE2-A042-B6AC-3059A56A0C72}">
      <dsp:nvSpPr>
        <dsp:cNvPr id="0" name=""/>
        <dsp:cNvSpPr/>
      </dsp:nvSpPr>
      <dsp:spPr>
        <a:xfrm>
          <a:off x="1250997" y="4880469"/>
          <a:ext cx="2542352" cy="53513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en-US" sz="1500" kern="1200"/>
            <a:t>Adopt a Secure Coding Standard </a:t>
          </a:r>
        </a:p>
      </dsp:txBody>
      <dsp:txXfrm>
        <a:off x="1518567" y="4880469"/>
        <a:ext cx="2007213" cy="535139"/>
      </dsp:txXfrm>
    </dsp:sp>
    <dsp:sp modelId="{39988FC6-4C63-1B45-88C6-425CE3D867A3}">
      <dsp:nvSpPr>
        <dsp:cNvPr id="0" name=""/>
        <dsp:cNvSpPr/>
      </dsp:nvSpPr>
      <dsp:spPr>
        <a:xfrm>
          <a:off x="3619429" y="4925956"/>
          <a:ext cx="2543969" cy="444165"/>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Close files when they are no longer needed</a:t>
          </a:r>
        </a:p>
      </dsp:txBody>
      <dsp:txXfrm>
        <a:off x="3841512" y="4925956"/>
        <a:ext cx="2099804" cy="444165"/>
      </dsp:txXfrm>
    </dsp:sp>
    <dsp:sp modelId="{8C3C623F-3380-5E41-A3BE-FE6D145F39BA}">
      <dsp:nvSpPr>
        <dsp:cNvPr id="0" name=""/>
        <dsp:cNvSpPr/>
      </dsp:nvSpPr>
      <dsp:spPr>
        <a:xfrm>
          <a:off x="6007940" y="4925956"/>
          <a:ext cx="2543969" cy="444165"/>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Constant exp static assertion</a:t>
          </a:r>
        </a:p>
      </dsp:txBody>
      <dsp:txXfrm>
        <a:off x="6230023" y="4925956"/>
        <a:ext cx="2099804" cy="444165"/>
      </dsp:txXfrm>
    </dsp:sp>
    <dsp:sp modelId="{E8E3DD1B-67B4-6248-A048-CF07DECCEFCC}">
      <dsp:nvSpPr>
        <dsp:cNvPr id="0" name=""/>
        <dsp:cNvSpPr/>
      </dsp:nvSpPr>
      <dsp:spPr>
        <a:xfrm>
          <a:off x="1250997" y="5490527"/>
          <a:ext cx="2542352" cy="53513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en-US" sz="1500" kern="1200" dirty="0"/>
            <a:t>Use Effective Quality Assurance Techniques </a:t>
          </a:r>
        </a:p>
      </dsp:txBody>
      <dsp:txXfrm>
        <a:off x="1518567" y="5490527"/>
        <a:ext cx="2007213" cy="535139"/>
      </dsp:txXfrm>
    </dsp:sp>
    <dsp:sp modelId="{152FF012-FA60-714D-9C3D-805C59FE82D0}">
      <dsp:nvSpPr>
        <dsp:cNvPr id="0" name=""/>
        <dsp:cNvSpPr/>
      </dsp:nvSpPr>
      <dsp:spPr>
        <a:xfrm>
          <a:off x="3619429" y="5536014"/>
          <a:ext cx="2542370" cy="444165"/>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sz="1600" kern="1200" dirty="0"/>
            <a:t>Don't access object outside of lifetime</a:t>
          </a:r>
        </a:p>
      </dsp:txBody>
      <dsp:txXfrm>
        <a:off x="3841512" y="5536014"/>
        <a:ext cx="2098205" cy="444165"/>
      </dsp:txXfrm>
    </dsp:sp>
    <dsp:sp modelId="{4742C675-0703-5143-BB7C-5E98E4F4FEC7}">
      <dsp:nvSpPr>
        <dsp:cNvPr id="0" name=""/>
        <dsp:cNvSpPr/>
      </dsp:nvSpPr>
      <dsp:spPr>
        <a:xfrm>
          <a:off x="6006341" y="5536014"/>
          <a:ext cx="2543969" cy="444165"/>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sz="1600" kern="1200" dirty="0"/>
            <a:t>Dynamic resource deallocation</a:t>
          </a:r>
        </a:p>
      </dsp:txBody>
      <dsp:txXfrm>
        <a:off x="6228424" y="5536014"/>
        <a:ext cx="2099804" cy="444165"/>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https://</a:t>
            </a:r>
            <a:r>
              <a:rPr lang="en-US" dirty="0" err="1"/>
              <a:t>youtu.be</a:t>
            </a:r>
            <a:r>
              <a:rPr lang="en-US" dirty="0"/>
              <a:t>/1_VBzmgSmLM</a:t>
            </a:r>
          </a:p>
          <a:p>
            <a:pPr marL="0" lvl="0" indent="0" algn="l" rtl="0">
              <a:lnSpc>
                <a:spcPct val="100000"/>
              </a:lnSpc>
              <a:spcBef>
                <a:spcPts val="0"/>
              </a:spcBef>
              <a:spcAft>
                <a:spcPts val="0"/>
              </a:spcAft>
              <a:buSzPts val="1100"/>
              <a:buNone/>
            </a:pP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E4ECF06F-22B6-CACA-BCE9-4897BD435423}"/>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173844F0-09B0-602D-8705-8A37D72B8B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A87BF040-DF0E-0F84-C497-6B1E68744FE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64154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4161E01B-7278-3BA9-1E42-F7EFC1126BB9}"/>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DF55CF21-F352-7C77-E1ED-1A8497A374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FD4189A6-177C-5896-2F29-E1918FF879D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757135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49ABA1C3-5D55-B9A1-5058-FE6BC98BB7A0}"/>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794C4D8B-7D81-917A-C304-4AD372FC61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FB0347FE-7BFD-47F9-EFBA-58F9789BDE8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1199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59BFB8E0-E93B-897A-747A-F2C3D3144463}"/>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7DB8BED7-F93B-14E1-3650-95D88473F53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FD518966-CFAB-E6AB-C514-FCB46603AED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012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b="0" i="0" dirty="0">
                <a:solidFill>
                  <a:srgbClr val="000000"/>
                </a:solidFill>
                <a:effectLst/>
              </a:rPr>
              <a:t>This image illustrates a continuous </a:t>
            </a:r>
            <a:r>
              <a:rPr lang="en-US" b="1" i="0" dirty="0" err="1">
                <a:solidFill>
                  <a:srgbClr val="000000"/>
                </a:solidFill>
                <a:effectLst/>
              </a:rPr>
              <a:t>DevSecOps</a:t>
            </a:r>
            <a:r>
              <a:rPr lang="en-US" b="1" i="0" dirty="0">
                <a:solidFill>
                  <a:srgbClr val="000000"/>
                </a:solidFill>
                <a:effectLst/>
              </a:rPr>
              <a:t> security lifecycle</a:t>
            </a:r>
            <a:r>
              <a:rPr lang="en-US" b="0" i="0" dirty="0">
                <a:solidFill>
                  <a:srgbClr val="000000"/>
                </a:solidFill>
                <a:effectLst/>
              </a:rPr>
              <a:t>, showing that security must be embedded across both development and production environments.</a:t>
            </a:r>
          </a:p>
          <a:p>
            <a:r>
              <a:rPr lang="en-US" b="0" i="0" dirty="0">
                <a:solidFill>
                  <a:srgbClr val="000000"/>
                </a:solidFill>
                <a:effectLst/>
              </a:rPr>
              <a:t>In </a:t>
            </a:r>
            <a:r>
              <a:rPr lang="en-US" b="1" i="0" dirty="0">
                <a:solidFill>
                  <a:srgbClr val="000000"/>
                </a:solidFill>
                <a:effectLst/>
              </a:rPr>
              <a:t>pre-production</a:t>
            </a:r>
            <a:r>
              <a:rPr lang="en-US" b="0" i="0" dirty="0">
                <a:solidFill>
                  <a:srgbClr val="000000"/>
                </a:solidFill>
                <a:effectLst/>
              </a:rPr>
              <a:t>, security starts with assessing risks and planning. It continues through secure design, secure coding practices, and thorough testing — including vulnerability and compliance checks — before anything reaches production.</a:t>
            </a:r>
          </a:p>
          <a:p>
            <a:r>
              <a:rPr lang="en-US" b="0" i="0" dirty="0">
                <a:solidFill>
                  <a:srgbClr val="000000"/>
                </a:solidFill>
                <a:effectLst/>
              </a:rPr>
              <a:t>In </a:t>
            </a:r>
            <a:r>
              <a:rPr lang="en-US" b="1" i="0" dirty="0">
                <a:solidFill>
                  <a:srgbClr val="000000"/>
                </a:solidFill>
                <a:effectLst/>
              </a:rPr>
              <a:t>production</a:t>
            </a:r>
            <a:r>
              <a:rPr lang="en-US" b="0" i="0" dirty="0">
                <a:solidFill>
                  <a:srgbClr val="000000"/>
                </a:solidFill>
                <a:effectLst/>
              </a:rPr>
              <a:t>, the focus shifts to secure deployment, continuous monitoring, threat detection, and rapid incident response. If an attack occurs, systems are stabilized and restored to a secure baseline.</a:t>
            </a:r>
          </a:p>
          <a:p>
            <a:r>
              <a:rPr lang="en-US" b="0" i="0" dirty="0">
                <a:solidFill>
                  <a:srgbClr val="000000"/>
                </a:solidFill>
                <a:effectLst/>
              </a:rPr>
              <a:t>The key takeaway is that security is not a one-time step — it is a continuous loop. Development, Security, and Operations must work together to proactively reduce risk and respond effectively to evolving threats.</a:t>
            </a:r>
          </a:p>
          <a:p>
            <a:pPr marL="0" lvl="0" indent="0" algn="l" rtl="0">
              <a:lnSpc>
                <a:spcPct val="100000"/>
              </a:lnSpc>
              <a:spcBef>
                <a:spcPts val="0"/>
              </a:spcBef>
              <a:spcAft>
                <a:spcPts val="0"/>
              </a:spcAft>
              <a:buSzPts val="1100"/>
              <a:buNone/>
            </a:pP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b="0" i="0" dirty="0">
                <a:solidFill>
                  <a:srgbClr val="000000"/>
                </a:solidFill>
                <a:effectLst/>
              </a:rPr>
              <a:t>This image illustrates a </a:t>
            </a:r>
            <a:r>
              <a:rPr lang="en-US" b="1" i="0" dirty="0">
                <a:solidFill>
                  <a:srgbClr val="000000"/>
                </a:solidFill>
                <a:effectLst/>
              </a:rPr>
              <a:t>Defense-in-Depth security model</a:t>
            </a:r>
            <a:r>
              <a:rPr lang="en-US" b="0" i="0" dirty="0">
                <a:solidFill>
                  <a:srgbClr val="000000"/>
                </a:solidFill>
                <a:effectLst/>
              </a:rPr>
              <a:t>, where multiple layers of protection surround critical assets and data.</a:t>
            </a:r>
          </a:p>
          <a:p>
            <a:r>
              <a:rPr lang="en-US" b="0" i="0" dirty="0">
                <a:solidFill>
                  <a:srgbClr val="000000"/>
                </a:solidFill>
                <a:effectLst/>
              </a:rPr>
              <a:t>At the center are the organization’s </a:t>
            </a:r>
            <a:r>
              <a:rPr lang="en-US" b="1" i="0" dirty="0">
                <a:solidFill>
                  <a:srgbClr val="000000"/>
                </a:solidFill>
                <a:effectLst/>
              </a:rPr>
              <a:t>critical systems and sensitive data</a:t>
            </a:r>
            <a:r>
              <a:rPr lang="en-US" b="0" i="0" dirty="0">
                <a:solidFill>
                  <a:srgbClr val="000000"/>
                </a:solidFill>
                <a:effectLst/>
              </a:rPr>
              <a:t> — the primary assets we are trying to protect.</a:t>
            </a:r>
          </a:p>
          <a:p>
            <a:r>
              <a:rPr lang="en-US" b="0" i="0" dirty="0">
                <a:solidFill>
                  <a:srgbClr val="000000"/>
                </a:solidFill>
                <a:effectLst/>
              </a:rPr>
              <a:t>Surrounding them are layered security controls, including application security, endpoint security, host security, network security, and perimeter security. Each layer provides its own protections such as vulnerability scanning, encryption, patch management, intrusion detection, and access control.</a:t>
            </a:r>
          </a:p>
          <a:p>
            <a:r>
              <a:rPr lang="en-US" b="0" i="0" dirty="0">
                <a:solidFill>
                  <a:srgbClr val="000000"/>
                </a:solidFill>
                <a:effectLst/>
              </a:rPr>
              <a:t>Beyond technical controls, the model also includes governance, policies, security operations, intelligence, compliance, and physical security. This highlights that cybersecurity is not just technical — it includes people, processes, and oversight.</a:t>
            </a:r>
          </a:p>
          <a:p>
            <a:r>
              <a:rPr lang="en-US" b="0" i="0" dirty="0">
                <a:solidFill>
                  <a:srgbClr val="000000"/>
                </a:solidFill>
                <a:effectLst/>
              </a:rPr>
              <a:t>The key takeaway is that no single control is enough. If one layer fails, others remain in place to reduce risk, detect threats, and protect critical assets.</a:t>
            </a:r>
          </a:p>
          <a:p>
            <a:pPr marL="0" lvl="0" indent="0" algn="l" rtl="0">
              <a:lnSpc>
                <a:spcPct val="100000"/>
              </a:lnSpc>
              <a:spcBef>
                <a:spcPts val="0"/>
              </a:spcBef>
              <a:spcAft>
                <a:spcPts val="0"/>
              </a:spcAft>
              <a:buSzPts val="1100"/>
              <a:buNone/>
            </a:pP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b="1" i="0" dirty="0">
                <a:solidFill>
                  <a:srgbClr val="000000"/>
                </a:solidFill>
                <a:effectLst/>
              </a:rPr>
              <a:t>Coding Standards Priority Summary</a:t>
            </a:r>
          </a:p>
          <a:p>
            <a:r>
              <a:rPr lang="en-US" b="0" i="0" dirty="0">
                <a:solidFill>
                  <a:srgbClr val="000000"/>
                </a:solidFill>
                <a:effectLst/>
              </a:rPr>
              <a:t>Priorities were assigned using a risk-based approach evaluating:</a:t>
            </a:r>
          </a:p>
          <a:p>
            <a:r>
              <a:rPr lang="en-US" b="1" i="0" dirty="0">
                <a:solidFill>
                  <a:srgbClr val="000000"/>
                </a:solidFill>
                <a:effectLst/>
              </a:rPr>
              <a:t>Severity</a:t>
            </a:r>
            <a:r>
              <a:rPr lang="en-US" b="0" i="0" dirty="0">
                <a:solidFill>
                  <a:srgbClr val="000000"/>
                </a:solidFill>
                <a:effectLst/>
              </a:rPr>
              <a:t> – Impact if violated</a:t>
            </a:r>
          </a:p>
          <a:p>
            <a:r>
              <a:rPr lang="en-US" b="1" i="0" dirty="0">
                <a:solidFill>
                  <a:srgbClr val="000000"/>
                </a:solidFill>
                <a:effectLst/>
              </a:rPr>
              <a:t>Likelihood</a:t>
            </a:r>
            <a:r>
              <a:rPr lang="en-US" b="0" i="0" dirty="0">
                <a:solidFill>
                  <a:srgbClr val="000000"/>
                </a:solidFill>
                <a:effectLst/>
              </a:rPr>
              <a:t> – Probability of occurrence</a:t>
            </a:r>
          </a:p>
          <a:p>
            <a:r>
              <a:rPr lang="en-US" b="1" i="0" dirty="0">
                <a:solidFill>
                  <a:srgbClr val="000000"/>
                </a:solidFill>
                <a:effectLst/>
              </a:rPr>
              <a:t>Remediation Cost</a:t>
            </a:r>
            <a:r>
              <a:rPr lang="en-US" b="0" i="0" dirty="0">
                <a:solidFill>
                  <a:srgbClr val="000000"/>
                </a:solidFill>
                <a:effectLst/>
              </a:rPr>
              <a:t> – Effort to fix</a:t>
            </a:r>
          </a:p>
          <a:p>
            <a:r>
              <a:rPr lang="en-US" b="1" i="0" dirty="0">
                <a:solidFill>
                  <a:srgbClr val="000000"/>
                </a:solidFill>
                <a:effectLst/>
              </a:rPr>
              <a:t>Overall Risk Level (1–5)</a:t>
            </a:r>
            <a:r>
              <a:rPr lang="en-US" b="0" i="0" dirty="0">
                <a:solidFill>
                  <a:srgbClr val="000000"/>
                </a:solidFill>
                <a:effectLst/>
              </a:rPr>
              <a:t> – Combined priority score</a:t>
            </a:r>
            <a:br>
              <a:rPr lang="en-US" dirty="0"/>
            </a:br>
            <a:endParaRPr lang="en-US" dirty="0"/>
          </a:p>
          <a:p>
            <a:r>
              <a:rPr lang="en-US" b="1" i="0" dirty="0">
                <a:solidFill>
                  <a:srgbClr val="000000"/>
                </a:solidFill>
                <a:effectLst/>
              </a:rPr>
              <a:t>High Priority (Level 5)</a:t>
            </a:r>
          </a:p>
          <a:p>
            <a:r>
              <a:rPr lang="en-US" b="0" i="0" dirty="0">
                <a:solidFill>
                  <a:srgbClr val="000000"/>
                </a:solidFill>
                <a:effectLst/>
              </a:rPr>
              <a:t>Examples: SQL Injection prevention, hard-coded secrets</a:t>
            </a:r>
          </a:p>
          <a:p>
            <a:r>
              <a:rPr lang="en-US" b="0" i="0" dirty="0">
                <a:solidFill>
                  <a:srgbClr val="000000"/>
                </a:solidFill>
                <a:effectLst/>
              </a:rPr>
              <a:t>High impact</a:t>
            </a:r>
          </a:p>
          <a:p>
            <a:r>
              <a:rPr lang="en-US" b="0" i="0" dirty="0">
                <a:solidFill>
                  <a:srgbClr val="000000"/>
                </a:solidFill>
                <a:effectLst/>
              </a:rPr>
              <a:t>Likely to occur</a:t>
            </a:r>
          </a:p>
          <a:p>
            <a:r>
              <a:rPr lang="en-US" b="0" i="0" dirty="0">
                <a:solidFill>
                  <a:srgbClr val="000000"/>
                </a:solidFill>
                <a:effectLst/>
              </a:rPr>
              <a:t>Direct data exposure risk</a:t>
            </a:r>
            <a:br>
              <a:rPr lang="en-US" b="0" i="0" dirty="0">
                <a:solidFill>
                  <a:srgbClr val="000000"/>
                </a:solidFill>
                <a:effectLst/>
              </a:rPr>
            </a:br>
            <a:r>
              <a:rPr lang="en-US" b="0" i="0" dirty="0">
                <a:solidFill>
                  <a:srgbClr val="000000"/>
                </a:solidFill>
                <a:effectLst/>
              </a:rPr>
              <a:t>→ Immediate enforcement required</a:t>
            </a:r>
            <a:br>
              <a:rPr lang="en-US" dirty="0"/>
            </a:br>
            <a:endParaRPr lang="en-US" dirty="0"/>
          </a:p>
          <a:p>
            <a:r>
              <a:rPr lang="en-US" b="1" i="0" dirty="0">
                <a:solidFill>
                  <a:srgbClr val="000000"/>
                </a:solidFill>
                <a:effectLst/>
              </a:rPr>
              <a:t>Medium Priority (Levels 3–4)</a:t>
            </a:r>
          </a:p>
          <a:p>
            <a:r>
              <a:rPr lang="en-US" b="0" i="0" dirty="0">
                <a:solidFill>
                  <a:srgbClr val="000000"/>
                </a:solidFill>
                <a:effectLst/>
              </a:rPr>
              <a:t>Examples: Memory lifetime, resource deallocation, exception handling</a:t>
            </a:r>
          </a:p>
          <a:p>
            <a:r>
              <a:rPr lang="en-US" b="0" i="0" dirty="0">
                <a:solidFill>
                  <a:srgbClr val="000000"/>
                </a:solidFill>
                <a:effectLst/>
              </a:rPr>
              <a:t>Stability and security implications</a:t>
            </a:r>
          </a:p>
          <a:p>
            <a:r>
              <a:rPr lang="en-US" b="0" i="0" dirty="0">
                <a:solidFill>
                  <a:srgbClr val="000000"/>
                </a:solidFill>
                <a:effectLst/>
              </a:rPr>
              <a:t>Moderate likelihood or cost</a:t>
            </a:r>
            <a:br>
              <a:rPr lang="en-US" b="0" i="0" dirty="0">
                <a:solidFill>
                  <a:srgbClr val="000000"/>
                </a:solidFill>
                <a:effectLst/>
              </a:rPr>
            </a:br>
            <a:r>
              <a:rPr lang="en-US" b="0" i="0" dirty="0">
                <a:solidFill>
                  <a:srgbClr val="000000"/>
                </a:solidFill>
                <a:effectLst/>
              </a:rPr>
              <a:t>→ Strong enforcement recommended</a:t>
            </a:r>
            <a:br>
              <a:rPr lang="en-US" dirty="0"/>
            </a:br>
            <a:endParaRPr lang="en-US" dirty="0"/>
          </a:p>
          <a:p>
            <a:r>
              <a:rPr lang="en-US" b="1" i="0" dirty="0">
                <a:solidFill>
                  <a:srgbClr val="000000"/>
                </a:solidFill>
                <a:effectLst/>
              </a:rPr>
              <a:t>Lower Priority (Levels 1–2)</a:t>
            </a:r>
          </a:p>
          <a:p>
            <a:r>
              <a:rPr lang="en-US" b="0" i="0" dirty="0">
                <a:solidFill>
                  <a:srgbClr val="000000"/>
                </a:solidFill>
                <a:effectLst/>
              </a:rPr>
              <a:t>Examples: Static assertions, file closure</a:t>
            </a:r>
          </a:p>
          <a:p>
            <a:r>
              <a:rPr lang="en-US" b="0" i="0" dirty="0">
                <a:solidFill>
                  <a:srgbClr val="000000"/>
                </a:solidFill>
                <a:effectLst/>
              </a:rPr>
              <a:t>Lower security impact</a:t>
            </a:r>
          </a:p>
          <a:p>
            <a:r>
              <a:rPr lang="en-US" b="0" i="0" dirty="0">
                <a:solidFill>
                  <a:srgbClr val="000000"/>
                </a:solidFill>
                <a:effectLst/>
              </a:rPr>
              <a:t>Less likely or minimal risk</a:t>
            </a:r>
            <a:br>
              <a:rPr lang="en-US" b="0" i="0" dirty="0">
                <a:solidFill>
                  <a:srgbClr val="000000"/>
                </a:solidFill>
                <a:effectLst/>
              </a:rPr>
            </a:br>
            <a:r>
              <a:rPr lang="en-US" b="0" i="0" dirty="0">
                <a:solidFill>
                  <a:srgbClr val="000000"/>
                </a:solidFill>
                <a:effectLst/>
              </a:rPr>
              <a:t>→ Best practice compliance</a:t>
            </a:r>
            <a:br>
              <a:rPr lang="en-US" dirty="0"/>
            </a:br>
            <a:endParaRPr lang="en-US" dirty="0"/>
          </a:p>
          <a:p>
            <a:r>
              <a:rPr lang="en-US" b="1" i="0" dirty="0">
                <a:solidFill>
                  <a:srgbClr val="000000"/>
                </a:solidFill>
                <a:effectLst/>
              </a:rPr>
              <a:t>Overall Strategy</a:t>
            </a:r>
          </a:p>
          <a:p>
            <a:r>
              <a:rPr lang="en-US" b="0" i="0" dirty="0">
                <a:solidFill>
                  <a:srgbClr val="000000"/>
                </a:solidFill>
                <a:effectLst/>
              </a:rPr>
              <a:t>Priority focuses first on protecting sensitive data and preventing exploitation, then addressing stability and maintainability issues.</a:t>
            </a:r>
          </a:p>
          <a:p>
            <a:r>
              <a:rPr lang="en-US" b="0" i="0" dirty="0">
                <a:solidFill>
                  <a:srgbClr val="000000"/>
                </a:solidFill>
                <a:effectLst/>
              </a:rPr>
              <a:t>Risk reduction drives enforcement order.</a:t>
            </a:r>
          </a:p>
          <a:p>
            <a:pPr marL="0" lvl="0" indent="0" algn="l" rtl="0">
              <a:lnSpc>
                <a:spcPct val="100000"/>
              </a:lnSpc>
              <a:spcBef>
                <a:spcPts val="0"/>
              </a:spcBef>
              <a:spcAft>
                <a:spcPts val="0"/>
              </a:spcAft>
              <a:buSzPts val="1100"/>
              <a:buNone/>
            </a:pP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28600" lvl="0" indent="-228600" algn="l" rtl="0">
              <a:lnSpc>
                <a:spcPct val="120000"/>
              </a:lnSpc>
              <a:spcBef>
                <a:spcPts val="0"/>
              </a:spcBef>
              <a:spcAft>
                <a:spcPts val="0"/>
              </a:spcAft>
              <a:buClr>
                <a:schemeClr val="lt1"/>
              </a:buClr>
              <a:buSzPts val="2000"/>
              <a:buChar char="•"/>
            </a:pPr>
            <a:r>
              <a:rPr lang="en-US" sz="2000" dirty="0"/>
              <a:t>Encryption at rest</a:t>
            </a:r>
          </a:p>
          <a:p>
            <a:pPr marL="685800" lvl="1" indent="-228600">
              <a:lnSpc>
                <a:spcPct val="120000"/>
              </a:lnSpc>
              <a:spcBef>
                <a:spcPts val="0"/>
              </a:spcBef>
              <a:buSzPts val="2000"/>
            </a:pPr>
            <a:r>
              <a:rPr lang="en-US" dirty="0"/>
              <a:t>Any sensitive or confidential data at rest, such as databases, file systems, backups, cloud storage, removable media, etc. must be encrypted. Best practice encryption, for example AES-256. Encryption keys must be protected and cannot be stored as plain text alongside the data. Encrypting stored data in this manner protects unauthorized access in the event of a system compromise, storage theft or improper disposal of media.</a:t>
            </a:r>
            <a:r>
              <a:rPr lang="en-US" sz="1800" dirty="0"/>
              <a:t> </a:t>
            </a:r>
          </a:p>
          <a:p>
            <a:pPr marL="228600" lvl="0" indent="-228600" algn="l" rtl="0">
              <a:lnSpc>
                <a:spcPct val="120000"/>
              </a:lnSpc>
              <a:spcBef>
                <a:spcPts val="0"/>
              </a:spcBef>
              <a:spcAft>
                <a:spcPts val="0"/>
              </a:spcAft>
              <a:buClr>
                <a:schemeClr val="lt1"/>
              </a:buClr>
              <a:buSzPts val="2000"/>
              <a:buChar char="•"/>
            </a:pPr>
            <a:r>
              <a:rPr lang="en-US" sz="2000" dirty="0"/>
              <a:t>Encryption in flight</a:t>
            </a:r>
          </a:p>
          <a:p>
            <a:pPr marL="685800" lvl="1" indent="-228600">
              <a:lnSpc>
                <a:spcPct val="120000"/>
              </a:lnSpc>
              <a:spcBef>
                <a:spcPts val="0"/>
              </a:spcBef>
              <a:buSzPts val="2000"/>
            </a:pPr>
            <a:r>
              <a:rPr lang="en-US" dirty="0"/>
              <a:t>All data shall be encrypted in-transit across networks. Standard protocols like TLS, HTTPS, SSH or VPNs. Encryption in transit protects against interception, eavesdropping and tampering by ensuring that captured network cannot be read or modified by unauthorized individuals.</a:t>
            </a:r>
            <a:r>
              <a:rPr lang="en-US" sz="1800" dirty="0"/>
              <a:t> 	</a:t>
            </a:r>
          </a:p>
          <a:p>
            <a:pPr marL="228600" indent="-228600">
              <a:lnSpc>
                <a:spcPct val="120000"/>
              </a:lnSpc>
              <a:spcBef>
                <a:spcPts val="0"/>
              </a:spcBef>
              <a:buSzPts val="2000"/>
            </a:pPr>
            <a:r>
              <a:rPr lang="en-US" sz="2000" dirty="0"/>
              <a:t>Encryption in use</a:t>
            </a:r>
          </a:p>
          <a:p>
            <a:pPr marL="685800" lvl="1" indent="-228600">
              <a:lnSpc>
                <a:spcPct val="120000"/>
              </a:lnSpc>
              <a:spcBef>
                <a:spcPts val="0"/>
              </a:spcBef>
              <a:buSzPts val="2000"/>
            </a:pPr>
            <a:r>
              <a:rPr lang="en-US" dirty="0"/>
              <a:t>Sensitive data must be protected while being processed by applications. Plain text exposure in memory must be minimized and access to data during processing must be restricted to only authorized components. Where possible, OS or hardware-based protections should be used. The purpose of encryption in use is to reduce risk from memory scraping, debugging tools, etc.</a:t>
            </a:r>
            <a:r>
              <a:rPr lang="en-US" sz="1800" dirty="0"/>
              <a:t> </a:t>
            </a:r>
          </a:p>
          <a:p>
            <a:pPr marL="228600" lvl="0" indent="-88900" algn="l" rtl="0">
              <a:lnSpc>
                <a:spcPct val="120000"/>
              </a:lnSpc>
              <a:spcBef>
                <a:spcPts val="1000"/>
              </a:spcBef>
              <a:spcAft>
                <a:spcPts val="0"/>
              </a:spcAft>
              <a:buClr>
                <a:schemeClr val="lt1"/>
              </a:buClr>
              <a:buSzPts val="2200"/>
              <a:buNone/>
            </a:pPr>
            <a:endParaRPr lang="en-US" dirty="0"/>
          </a:p>
          <a:p>
            <a:pPr marL="0" lvl="0" indent="0" algn="l" rtl="0">
              <a:lnSpc>
                <a:spcPct val="100000"/>
              </a:lnSpc>
              <a:spcBef>
                <a:spcPts val="0"/>
              </a:spcBef>
              <a:spcAft>
                <a:spcPts val="0"/>
              </a:spcAft>
              <a:buSzPts val="1100"/>
              <a:buNone/>
            </a:pP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28600" lvl="0" indent="-228600" algn="l" rtl="0">
              <a:lnSpc>
                <a:spcPct val="110000"/>
              </a:lnSpc>
              <a:spcBef>
                <a:spcPts val="0"/>
              </a:spcBef>
              <a:spcAft>
                <a:spcPts val="0"/>
              </a:spcAft>
              <a:buClr>
                <a:schemeClr val="lt1"/>
              </a:buClr>
              <a:buSzPts val="2400"/>
              <a:buChar char="•"/>
            </a:pPr>
            <a:r>
              <a:rPr lang="en-US" sz="2400" dirty="0"/>
              <a:t>Authentication</a:t>
            </a:r>
          </a:p>
          <a:p>
            <a:pPr marL="685800" lvl="1" indent="-228600">
              <a:lnSpc>
                <a:spcPct val="110000"/>
              </a:lnSpc>
              <a:spcBef>
                <a:spcPts val="0"/>
              </a:spcBef>
              <a:buSzPts val="2400"/>
            </a:pPr>
            <a:r>
              <a:rPr lang="en-US" dirty="0"/>
              <a:t>Authentication is the first step in the AAA process where the network or application identifies a user and ensures the user is who they claim to be. This is required so that when a user logs in, we can ensure verify who they are. This can done be through passwords, single sign-on systems, biometrics, certificates or keys.</a:t>
            </a:r>
            <a:r>
              <a:rPr lang="en-US" sz="2200" dirty="0"/>
              <a:t> </a:t>
            </a:r>
          </a:p>
          <a:p>
            <a:pPr marL="228600" lvl="0" indent="-228600" algn="l" rtl="0">
              <a:lnSpc>
                <a:spcPct val="110000"/>
              </a:lnSpc>
              <a:spcBef>
                <a:spcPts val="0"/>
              </a:spcBef>
              <a:spcAft>
                <a:spcPts val="0"/>
              </a:spcAft>
              <a:buClr>
                <a:schemeClr val="lt1"/>
              </a:buClr>
              <a:buSzPts val="2400"/>
              <a:buChar char="•"/>
            </a:pPr>
            <a:r>
              <a:rPr lang="en-US" sz="2400" dirty="0"/>
              <a:t>Authorization</a:t>
            </a:r>
          </a:p>
          <a:p>
            <a:pPr marL="685800" lvl="1" indent="-228600">
              <a:lnSpc>
                <a:spcPct val="110000"/>
              </a:lnSpc>
              <a:spcBef>
                <a:spcPts val="0"/>
              </a:spcBef>
              <a:buSzPts val="2400"/>
            </a:pPr>
            <a:r>
              <a:rPr lang="en-US" dirty="0"/>
              <a:t>Authorization is what defines the resources a user has access to and what functions they are allowed to execute. User attributes are required so that user access can be controlled. These attributes can allow functions such as allowing the user to make changes to a database or admin functions like adding new users.</a:t>
            </a:r>
            <a:r>
              <a:rPr lang="en-US" sz="2400" dirty="0"/>
              <a:t> </a:t>
            </a:r>
            <a:endParaRPr lang="en-US" sz="2200" dirty="0"/>
          </a:p>
          <a:p>
            <a:pPr marL="228600" lvl="0" indent="-228600" algn="l" rtl="0">
              <a:lnSpc>
                <a:spcPct val="110000"/>
              </a:lnSpc>
              <a:spcBef>
                <a:spcPts val="0"/>
              </a:spcBef>
              <a:spcAft>
                <a:spcPts val="0"/>
              </a:spcAft>
              <a:buClr>
                <a:schemeClr val="lt1"/>
              </a:buClr>
              <a:buSzPts val="2400"/>
              <a:buChar char="•"/>
            </a:pPr>
            <a:r>
              <a:rPr lang="en-US" sz="2400" dirty="0"/>
              <a:t>Accounting</a:t>
            </a:r>
          </a:p>
          <a:p>
            <a:pPr marL="685800" lvl="1" indent="-228600">
              <a:lnSpc>
                <a:spcPct val="110000"/>
              </a:lnSpc>
              <a:spcBef>
                <a:spcPts val="0"/>
              </a:spcBef>
              <a:buSzPts val="2400"/>
            </a:pPr>
            <a:r>
              <a:rPr lang="en-US" dirty="0"/>
              <a:t>Accounting tracks resources that have been accessed and what actions a user has performed and at what time. This usage information will be used to ensure authorization control, billing calculations, trend analysis and capacity analysis/planning. </a:t>
            </a:r>
          </a:p>
          <a:p>
            <a:pPr marL="0" lvl="0" indent="0" algn="l" rtl="0">
              <a:lnSpc>
                <a:spcPct val="100000"/>
              </a:lnSpc>
              <a:spcBef>
                <a:spcPts val="0"/>
              </a:spcBef>
              <a:spcAft>
                <a:spcPts val="0"/>
              </a:spcAft>
              <a:buSzPts val="1100"/>
              <a:buNone/>
            </a:pP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B1961160-3AA3-0695-F1CB-036E89854AD4}"/>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D6145149-4EE3-2D5E-2CEE-E40AF2B091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C6668D81-A110-F905-CD37-1D7E59F6CCF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870383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0.m4a"/><Relationship Id="rId7" Type="http://schemas.openxmlformats.org/officeDocument/2006/relationships/image" Target="../media/image9.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1.m4a"/><Relationship Id="rId7" Type="http://schemas.openxmlformats.org/officeDocument/2006/relationships/image" Target="../media/image10.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11.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3.m4a"/><Relationship Id="rId7" Type="http://schemas.openxmlformats.org/officeDocument/2006/relationships/image" Target="../media/image12.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4.m4a"/><Relationship Id="rId7" Type="http://schemas.openxmlformats.org/officeDocument/2006/relationships/image" Target="../media/image3.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1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7" Type="http://schemas.openxmlformats.org/officeDocument/2006/relationships/image" Target="../media/image4.png"/><Relationship Id="rId2" Type="http://schemas.microsoft.com/office/2007/relationships/media" Target="../media/media18.m4a"/><Relationship Id="rId1" Type="http://schemas.openxmlformats.org/officeDocument/2006/relationships/tags" Target="../tags/tag19.xml"/><Relationship Id="rId6" Type="http://schemas.openxmlformats.org/officeDocument/2006/relationships/image" Target="../media/image3.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codific.com/what-is-nist-ssdf-and-how-should-you-implement-it/" TargetMode="External"/><Relationship Id="rId3" Type="http://schemas.openxmlformats.org/officeDocument/2006/relationships/audio" Target="../media/media19.m4a"/><Relationship Id="rId7" Type="http://schemas.openxmlformats.org/officeDocument/2006/relationships/hyperlink" Target="https://www.blinkops.com/blog/top-cybersecurity-frameworks" TargetMode="External"/><Relationship Id="rId2" Type="http://schemas.microsoft.com/office/2007/relationships/media" Target="../media/media19.m4a"/><Relationship Id="rId1" Type="http://schemas.openxmlformats.org/officeDocument/2006/relationships/tags" Target="../tags/tag20.xml"/><Relationship Id="rId6" Type="http://schemas.openxmlformats.org/officeDocument/2006/relationships/hyperlink" Target="https://www.fortinet.com/resources/cyberglossary/cybersecurity-statistics" TargetMode="External"/><Relationship Id="rId5" Type="http://schemas.openxmlformats.org/officeDocument/2006/relationships/notesSlide" Target="../notesSlides/notesSlide19.xml"/><Relationship Id="rId10" Type="http://schemas.openxmlformats.org/officeDocument/2006/relationships/image" Target="../media/image4.png"/><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audio" Target="../media/media4.m4a"/><Relationship Id="rId7" Type="http://schemas.openxmlformats.org/officeDocument/2006/relationships/diagramData" Target="../diagrams/data1.xml"/><Relationship Id="rId12"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11" Type="http://schemas.microsoft.com/office/2007/relationships/diagramDrawing" Target="../diagrams/drawing1.xml"/><Relationship Id="rId5" Type="http://schemas.openxmlformats.org/officeDocument/2006/relationships/notesSlide" Target="../notesSlides/notesSlide4.xml"/><Relationship Id="rId10" Type="http://schemas.openxmlformats.org/officeDocument/2006/relationships/diagramColors" Target="../diagrams/colors1.xml"/><Relationship Id="rId4" Type="http://schemas.openxmlformats.org/officeDocument/2006/relationships/slideLayout" Target="../slideLayouts/slideLayout2.xml"/><Relationship Id="rId9"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5.m4a"/><Relationship Id="rId7" Type="http://schemas.openxmlformats.org/officeDocument/2006/relationships/image" Target="../media/image6.emf"/><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7.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8.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Chris Stevens</a:t>
            </a:r>
            <a:endParaRPr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9" name="Audio 8">
            <a:extLst>
              <a:ext uri="{FF2B5EF4-FFF2-40B4-BE49-F238E27FC236}">
                <a16:creationId xmlns:a16="http://schemas.microsoft.com/office/drawing/2014/main" id="{905FFA27-BC80-4253-91FB-803DF402224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202"/>
    </mc:Choice>
    <mc:Fallback>
      <p:transition spd="slow" advTm="122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0D101DDA-964E-8257-2B37-4BD20B6A6435}"/>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157697AF-9E8D-AC18-65BA-C98F550BB4A5}"/>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SQL Unit Testing</a:t>
            </a:r>
            <a:endParaRPr dirty="0"/>
          </a:p>
        </p:txBody>
      </p:sp>
      <p:sp>
        <p:nvSpPr>
          <p:cNvPr id="196" name="Google Shape;196;g9504e29505_0_0">
            <a:extLst>
              <a:ext uri="{FF2B5EF4-FFF2-40B4-BE49-F238E27FC236}">
                <a16:creationId xmlns:a16="http://schemas.microsoft.com/office/drawing/2014/main" id="{5C8E4CEE-FD85-CE7C-73FF-F7351EAD74A8}"/>
              </a:ext>
            </a:extLst>
          </p:cNvPr>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Unsuccessful Login Test</a:t>
            </a:r>
          </a:p>
        </p:txBody>
      </p:sp>
      <p:pic>
        <p:nvPicPr>
          <p:cNvPr id="197" name="Google Shape;197;g9504e29505_0_0" descr="Green Pace logo">
            <a:extLst>
              <a:ext uri="{FF2B5EF4-FFF2-40B4-BE49-F238E27FC236}">
                <a16:creationId xmlns:a16="http://schemas.microsoft.com/office/drawing/2014/main" id="{560E946C-A6B8-6A10-B6D2-4CFE2233211B}"/>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4B385292-BA2C-5441-D7A5-2E40F27C4E3F}"/>
              </a:ext>
            </a:extLst>
          </p:cNvPr>
          <p:cNvPicPr>
            <a:picLocks noChangeAspect="1"/>
          </p:cNvPicPr>
          <p:nvPr/>
        </p:nvPicPr>
        <p:blipFill>
          <a:blip r:embed="rId7"/>
          <a:stretch>
            <a:fillRect/>
          </a:stretch>
        </p:blipFill>
        <p:spPr>
          <a:xfrm>
            <a:off x="685800" y="2844800"/>
            <a:ext cx="7772400" cy="1735584"/>
          </a:xfrm>
          <a:prstGeom prst="rect">
            <a:avLst/>
          </a:prstGeom>
        </p:spPr>
      </p:pic>
      <p:pic>
        <p:nvPicPr>
          <p:cNvPr id="5" name="Audio 4">
            <a:extLst>
              <a:ext uri="{FF2B5EF4-FFF2-40B4-BE49-F238E27FC236}">
                <a16:creationId xmlns:a16="http://schemas.microsoft.com/office/drawing/2014/main" id="{EFC5F97E-8EE8-D9F1-BB48-C4B5B5D6E03C}"/>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340884210"/>
      </p:ext>
    </p:extLst>
  </p:cSld>
  <p:clrMapOvr>
    <a:masterClrMapping/>
  </p:clrMapOvr>
  <mc:AlternateContent xmlns:mc="http://schemas.openxmlformats.org/markup-compatibility/2006">
    <mc:Choice xmlns:p14="http://schemas.microsoft.com/office/powerpoint/2010/main" Requires="p14">
      <p:transition spd="slow" p14:dur="2000" advTm="9312"/>
    </mc:Choice>
    <mc:Fallback>
      <p:transition spd="slow" advTm="93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45E8A395-F0B0-20EF-3521-FD03B77A80F5}"/>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B14A242A-188F-1968-CA52-B50F3709B159}"/>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SQL Unit Testing</a:t>
            </a:r>
            <a:endParaRPr dirty="0"/>
          </a:p>
        </p:txBody>
      </p:sp>
      <p:sp>
        <p:nvSpPr>
          <p:cNvPr id="196" name="Google Shape;196;g9504e29505_0_0">
            <a:extLst>
              <a:ext uri="{FF2B5EF4-FFF2-40B4-BE49-F238E27FC236}">
                <a16:creationId xmlns:a16="http://schemas.microsoft.com/office/drawing/2014/main" id="{D4CC5130-9840-6693-209B-387B4FF6BF34}"/>
              </a:ext>
            </a:extLst>
          </p:cNvPr>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SQL Login Bypass Injection Test</a:t>
            </a:r>
          </a:p>
        </p:txBody>
      </p:sp>
      <p:pic>
        <p:nvPicPr>
          <p:cNvPr id="197" name="Google Shape;197;g9504e29505_0_0" descr="Green Pace logo">
            <a:extLst>
              <a:ext uri="{FF2B5EF4-FFF2-40B4-BE49-F238E27FC236}">
                <a16:creationId xmlns:a16="http://schemas.microsoft.com/office/drawing/2014/main" id="{2AD62966-AC7F-F128-1752-1C2F60B725A1}"/>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Picture 1">
            <a:extLst>
              <a:ext uri="{FF2B5EF4-FFF2-40B4-BE49-F238E27FC236}">
                <a16:creationId xmlns:a16="http://schemas.microsoft.com/office/drawing/2014/main" id="{B3A24630-4B8F-44A3-8991-F4524D590EE3}"/>
              </a:ext>
            </a:extLst>
          </p:cNvPr>
          <p:cNvPicPr>
            <a:picLocks noChangeAspect="1"/>
          </p:cNvPicPr>
          <p:nvPr/>
        </p:nvPicPr>
        <p:blipFill>
          <a:blip r:embed="rId7"/>
          <a:stretch>
            <a:fillRect/>
          </a:stretch>
        </p:blipFill>
        <p:spPr>
          <a:xfrm>
            <a:off x="685800" y="2844800"/>
            <a:ext cx="7772400" cy="1541079"/>
          </a:xfrm>
          <a:prstGeom prst="rect">
            <a:avLst/>
          </a:prstGeom>
        </p:spPr>
      </p:pic>
      <p:pic>
        <p:nvPicPr>
          <p:cNvPr id="5" name="Audio 4">
            <a:extLst>
              <a:ext uri="{FF2B5EF4-FFF2-40B4-BE49-F238E27FC236}">
                <a16:creationId xmlns:a16="http://schemas.microsoft.com/office/drawing/2014/main" id="{E3588AE0-2A9A-FFC3-0C1E-D621BA5221BB}"/>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17126443"/>
      </p:ext>
    </p:extLst>
  </p:cSld>
  <p:clrMapOvr>
    <a:masterClrMapping/>
  </p:clrMapOvr>
  <mc:AlternateContent xmlns:mc="http://schemas.openxmlformats.org/markup-compatibility/2006">
    <mc:Choice xmlns:p14="http://schemas.microsoft.com/office/powerpoint/2010/main" Requires="p14">
      <p:transition spd="slow" p14:dur="2000" advTm="22570"/>
    </mc:Choice>
    <mc:Fallback>
      <p:transition spd="slow" advTm="225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26797C19-D1FE-F3D5-E611-0BF822A40BEE}"/>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522E342D-386C-6F00-9B8C-F960FC1CB083}"/>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SQL Unit Testing</a:t>
            </a:r>
            <a:endParaRPr dirty="0"/>
          </a:p>
        </p:txBody>
      </p:sp>
      <p:sp>
        <p:nvSpPr>
          <p:cNvPr id="196" name="Google Shape;196;g9504e29505_0_0">
            <a:extLst>
              <a:ext uri="{FF2B5EF4-FFF2-40B4-BE49-F238E27FC236}">
                <a16:creationId xmlns:a16="http://schemas.microsoft.com/office/drawing/2014/main" id="{0B4F3971-9363-E6D0-9DE1-652E2083A94E}"/>
              </a:ext>
            </a:extLst>
          </p:cNvPr>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SQL Login Bypass Injection Test</a:t>
            </a:r>
          </a:p>
        </p:txBody>
      </p:sp>
      <p:pic>
        <p:nvPicPr>
          <p:cNvPr id="197" name="Google Shape;197;g9504e29505_0_0" descr="Green Pace logo">
            <a:extLst>
              <a:ext uri="{FF2B5EF4-FFF2-40B4-BE49-F238E27FC236}">
                <a16:creationId xmlns:a16="http://schemas.microsoft.com/office/drawing/2014/main" id="{79E2C1EC-792A-8C0B-92A6-C665F29227B4}"/>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F91DCB4C-8470-23A5-FFEB-D471615A842B}"/>
              </a:ext>
            </a:extLst>
          </p:cNvPr>
          <p:cNvPicPr>
            <a:picLocks noChangeAspect="1"/>
          </p:cNvPicPr>
          <p:nvPr/>
        </p:nvPicPr>
        <p:blipFill>
          <a:blip r:embed="rId7"/>
          <a:stretch>
            <a:fillRect/>
          </a:stretch>
        </p:blipFill>
        <p:spPr>
          <a:xfrm>
            <a:off x="685800" y="2844800"/>
            <a:ext cx="7772400" cy="1541079"/>
          </a:xfrm>
          <a:prstGeom prst="rect">
            <a:avLst/>
          </a:prstGeom>
        </p:spPr>
      </p:pic>
      <p:pic>
        <p:nvPicPr>
          <p:cNvPr id="5" name="Audio 4">
            <a:extLst>
              <a:ext uri="{FF2B5EF4-FFF2-40B4-BE49-F238E27FC236}">
                <a16:creationId xmlns:a16="http://schemas.microsoft.com/office/drawing/2014/main" id="{A2175EED-1C7A-A22C-3DAB-563F3AA1F3DC}"/>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909961566"/>
      </p:ext>
    </p:extLst>
  </p:cSld>
  <p:clrMapOvr>
    <a:masterClrMapping/>
  </p:clrMapOvr>
  <mc:AlternateContent xmlns:mc="http://schemas.openxmlformats.org/markup-compatibility/2006">
    <mc:Choice xmlns:p14="http://schemas.microsoft.com/office/powerpoint/2010/main" Requires="p14">
      <p:transition spd="slow" p14:dur="2000" advTm="12938"/>
    </mc:Choice>
    <mc:Fallback>
      <p:transition spd="slow" advTm="129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3CF9B4BD-2D58-031D-C6DE-991F3810988B}"/>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00B1B9BF-75FF-76D2-6975-54E7029BC138}"/>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SQL Unit Testing</a:t>
            </a:r>
            <a:endParaRPr dirty="0"/>
          </a:p>
        </p:txBody>
      </p:sp>
      <p:sp>
        <p:nvSpPr>
          <p:cNvPr id="196" name="Google Shape;196;g9504e29505_0_0">
            <a:extLst>
              <a:ext uri="{FF2B5EF4-FFF2-40B4-BE49-F238E27FC236}">
                <a16:creationId xmlns:a16="http://schemas.microsoft.com/office/drawing/2014/main" id="{AD776DA9-6BF8-29E6-8C34-10F76877FC0F}"/>
              </a:ext>
            </a:extLst>
          </p:cNvPr>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Test Results</a:t>
            </a:r>
          </a:p>
        </p:txBody>
      </p:sp>
      <p:pic>
        <p:nvPicPr>
          <p:cNvPr id="197" name="Google Shape;197;g9504e29505_0_0" descr="Green Pace logo">
            <a:extLst>
              <a:ext uri="{FF2B5EF4-FFF2-40B4-BE49-F238E27FC236}">
                <a16:creationId xmlns:a16="http://schemas.microsoft.com/office/drawing/2014/main" id="{6ADB49E8-215A-694F-5ED3-EDD4EFC5D00B}"/>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Picture 1">
            <a:extLst>
              <a:ext uri="{FF2B5EF4-FFF2-40B4-BE49-F238E27FC236}">
                <a16:creationId xmlns:a16="http://schemas.microsoft.com/office/drawing/2014/main" id="{B3513632-F2A9-5799-EE91-6A6D95BCD835}"/>
              </a:ext>
            </a:extLst>
          </p:cNvPr>
          <p:cNvPicPr>
            <a:picLocks noChangeAspect="1"/>
          </p:cNvPicPr>
          <p:nvPr/>
        </p:nvPicPr>
        <p:blipFill>
          <a:blip r:embed="rId7"/>
          <a:stretch>
            <a:fillRect/>
          </a:stretch>
        </p:blipFill>
        <p:spPr>
          <a:xfrm>
            <a:off x="800100" y="2827860"/>
            <a:ext cx="6743700" cy="3449364"/>
          </a:xfrm>
          <a:prstGeom prst="rect">
            <a:avLst/>
          </a:prstGeom>
        </p:spPr>
      </p:pic>
      <p:pic>
        <p:nvPicPr>
          <p:cNvPr id="5" name="Audio 4">
            <a:extLst>
              <a:ext uri="{FF2B5EF4-FFF2-40B4-BE49-F238E27FC236}">
                <a16:creationId xmlns:a16="http://schemas.microsoft.com/office/drawing/2014/main" id="{68663966-01BE-BCCB-11AC-634C1714FEFF}"/>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014550368"/>
      </p:ext>
    </p:extLst>
  </p:cSld>
  <p:clrMapOvr>
    <a:masterClrMapping/>
  </p:clrMapOvr>
  <mc:AlternateContent xmlns:mc="http://schemas.openxmlformats.org/markup-compatibility/2006">
    <mc:Choice xmlns:p14="http://schemas.microsoft.com/office/powerpoint/2010/main" Requires="p14">
      <p:transition spd="slow" p14:dur="2000" advTm="11722"/>
    </mc:Choice>
    <mc:Fallback>
      <p:transition spd="slow" advTm="117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Audio 2">
            <a:extLst>
              <a:ext uri="{FF2B5EF4-FFF2-40B4-BE49-F238E27FC236}">
                <a16:creationId xmlns:a16="http://schemas.microsoft.com/office/drawing/2014/main" id="{C7978BFE-5C79-4B0E-07DD-DB202C809849}"/>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1541"/>
    </mc:Choice>
    <mc:Fallback>
      <p:transition spd="slow" advTm="715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r>
              <a:rPr lang="en-US" sz="2400" dirty="0"/>
              <a:t>With Green Pace’s established CI/CD processes, a revision control repository is in use. As code is committed to a feature branch, we will run automated tests as part of the pipeline. This allows the team to ensure standard tests are ran and enforce rules before a commit’s pull request can be approved for merge to the production code base. Essentially, Build/Verify/Test happen as each bit of code change is committed to a feature branch. This allows the team to quickly catch issues and address them as the build is happening.</a:t>
            </a: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extLst>
              <a:ext uri="{FF2B5EF4-FFF2-40B4-BE49-F238E27FC236}">
                <a16:creationId xmlns:a16="http://schemas.microsoft.com/office/drawing/2014/main" id="{CD42C59D-3130-F8FE-B7A7-9A96C14ED03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5482"/>
    </mc:Choice>
    <mc:Fallback>
      <p:transition spd="slow" advTm="654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endParaRPr dirty="0"/>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r>
              <a:rPr lang="en-US" sz="2000" dirty="0"/>
              <a:t>Today’s tech landscape is built upon many different services and packages that work together. Platform SDKs and APIs allow for easy integration like never before. While this has been a game changer for how quickly tailored solutions can be provided to customers, it’s also greatly increased the attack surface for companies. Generative AI has introduced a new tool for hackers to leverage vulnerabilities. Not implementing a security policy puts the company at great risk of becoming one of the 45% of companies facing attacks (Fortinet, 2022).</a:t>
            </a:r>
          </a:p>
          <a:p>
            <a:pPr marL="0" lvl="0" indent="0" algn="l" rtl="0">
              <a:lnSpc>
                <a:spcPct val="90000"/>
              </a:lnSpc>
              <a:spcBef>
                <a:spcPts val="0"/>
              </a:spcBef>
              <a:spcAft>
                <a:spcPts val="0"/>
              </a:spcAft>
              <a:buClr>
                <a:schemeClr val="lt1"/>
              </a:buClr>
              <a:buSzPts val="2000"/>
              <a:buNone/>
            </a:pPr>
            <a:endParaRPr lang="en-US" sz="2000" dirty="0"/>
          </a:p>
          <a:p>
            <a:pPr marL="0" lvl="0" indent="0" algn="l" rtl="0">
              <a:lnSpc>
                <a:spcPct val="90000"/>
              </a:lnSpc>
              <a:spcBef>
                <a:spcPts val="0"/>
              </a:spcBef>
              <a:spcAft>
                <a:spcPts val="0"/>
              </a:spcAft>
              <a:buClr>
                <a:schemeClr val="lt1"/>
              </a:buClr>
              <a:buSzPts val="2000"/>
              <a:buNone/>
            </a:pPr>
            <a:r>
              <a:rPr lang="en-US" sz="2000" dirty="0"/>
              <a:t>Why should we act now?</a:t>
            </a:r>
          </a:p>
          <a:p>
            <a:pPr marL="342900">
              <a:spcBef>
                <a:spcPts val="0"/>
              </a:spcBef>
              <a:buSzPts val="2000"/>
            </a:pPr>
            <a:r>
              <a:rPr lang="en-US" sz="2000" dirty="0"/>
              <a:t>Regulatory compliance</a:t>
            </a:r>
          </a:p>
          <a:p>
            <a:pPr marL="342900">
              <a:spcBef>
                <a:spcPts val="0"/>
              </a:spcBef>
              <a:buSzPts val="2000"/>
            </a:pPr>
            <a:r>
              <a:rPr lang="en-US" sz="2000" dirty="0"/>
              <a:t>Customer trust</a:t>
            </a:r>
          </a:p>
          <a:p>
            <a:pPr marL="342900">
              <a:spcBef>
                <a:spcPts val="0"/>
              </a:spcBef>
              <a:buSzPts val="2000"/>
            </a:pPr>
            <a:r>
              <a:rPr lang="en-US" sz="2000" dirty="0"/>
              <a:t>Faster incident response</a:t>
            </a:r>
          </a:p>
          <a:p>
            <a:pPr marL="342900">
              <a:spcBef>
                <a:spcPts val="0"/>
              </a:spcBef>
              <a:buSzPts val="2000"/>
            </a:pPr>
            <a:r>
              <a:rPr lang="en-US" sz="2000" dirty="0"/>
              <a:t>Lower long-term remediation costs</a:t>
            </a:r>
          </a:p>
          <a:p>
            <a:pPr marL="342900">
              <a:spcBef>
                <a:spcPts val="0"/>
              </a:spcBef>
              <a:buSzPts val="2000"/>
            </a:pPr>
            <a:r>
              <a:rPr lang="en-US" sz="2000" dirty="0"/>
              <a:t>Competitive advantage</a:t>
            </a:r>
          </a:p>
          <a:p>
            <a:pPr marL="0" lvl="0" indent="0" algn="l" rtl="0">
              <a:lnSpc>
                <a:spcPct val="90000"/>
              </a:lnSpc>
              <a:spcBef>
                <a:spcPts val="0"/>
              </a:spcBef>
              <a:spcAft>
                <a:spcPts val="0"/>
              </a:spcAft>
              <a:buClr>
                <a:schemeClr val="lt1"/>
              </a:buClr>
              <a:buSzPts val="2000"/>
              <a:buNone/>
            </a:pPr>
            <a:endParaRPr lang="en-US" sz="2000" dirty="0"/>
          </a:p>
          <a:p>
            <a:pPr marL="0" lvl="0" indent="0" algn="l" rtl="0">
              <a:lnSpc>
                <a:spcPct val="90000"/>
              </a:lnSpc>
              <a:spcBef>
                <a:spcPts val="0"/>
              </a:spcBef>
              <a:spcAft>
                <a:spcPts val="0"/>
              </a:spcAft>
              <a:buClr>
                <a:schemeClr val="lt1"/>
              </a:buClr>
              <a:buSzPts val="2000"/>
              <a:buNone/>
            </a:pP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extLst>
              <a:ext uri="{FF2B5EF4-FFF2-40B4-BE49-F238E27FC236}">
                <a16:creationId xmlns:a16="http://schemas.microsoft.com/office/drawing/2014/main" id="{05080B30-C354-A35F-D218-A92929B623C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2565"/>
    </mc:Choice>
    <mc:Fallback>
      <p:transition spd="slow" advTm="925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100000"/>
              </a:lnSpc>
              <a:spcBef>
                <a:spcPts val="0"/>
              </a:spcBef>
              <a:spcAft>
                <a:spcPts val="0"/>
              </a:spcAft>
              <a:buClr>
                <a:schemeClr val="lt1"/>
              </a:buClr>
              <a:buSzPts val="1800"/>
              <a:buChar char="•"/>
            </a:pPr>
            <a:r>
              <a:rPr lang="en-US" sz="2000" dirty="0">
                <a:latin typeface="+mn-lt"/>
              </a:rPr>
              <a:t>Establish governance</a:t>
            </a:r>
          </a:p>
          <a:p>
            <a:pPr marL="1600200" lvl="3" indent="-228600">
              <a:lnSpc>
                <a:spcPct val="100000"/>
              </a:lnSpc>
              <a:spcBef>
                <a:spcPts val="0"/>
              </a:spcBef>
            </a:pPr>
            <a:r>
              <a:rPr lang="en-US" sz="1800" dirty="0">
                <a:latin typeface="+mn-lt"/>
              </a:rPr>
              <a:t>Define security ownership</a:t>
            </a:r>
          </a:p>
          <a:p>
            <a:pPr marL="1600200" lvl="3" indent="-228600">
              <a:lnSpc>
                <a:spcPct val="100000"/>
              </a:lnSpc>
              <a:spcBef>
                <a:spcPts val="0"/>
              </a:spcBef>
            </a:pPr>
            <a:r>
              <a:rPr lang="en-US" sz="1800" dirty="0">
                <a:latin typeface="+mn-lt"/>
              </a:rPr>
              <a:t>Implement formal security policy</a:t>
            </a:r>
          </a:p>
          <a:p>
            <a:pPr marL="1143000" lvl="2" indent="-228600">
              <a:lnSpc>
                <a:spcPct val="100000"/>
              </a:lnSpc>
              <a:spcBef>
                <a:spcPts val="0"/>
              </a:spcBef>
            </a:pPr>
            <a:r>
              <a:rPr lang="en-US" sz="2000" dirty="0">
                <a:latin typeface="+mn-lt"/>
              </a:rPr>
              <a:t>Implement AAA</a:t>
            </a:r>
          </a:p>
          <a:p>
            <a:pPr marL="1600200" lvl="3" indent="-228600">
              <a:lnSpc>
                <a:spcPct val="100000"/>
              </a:lnSpc>
              <a:spcBef>
                <a:spcPts val="0"/>
              </a:spcBef>
            </a:pPr>
            <a:r>
              <a:rPr lang="en-US" sz="1800" dirty="0">
                <a:latin typeface="+mn-lt"/>
              </a:rPr>
              <a:t>Authentication</a:t>
            </a:r>
          </a:p>
          <a:p>
            <a:pPr marL="1600200" lvl="3" indent="-228600">
              <a:lnSpc>
                <a:spcPct val="100000"/>
              </a:lnSpc>
              <a:spcBef>
                <a:spcPts val="0"/>
              </a:spcBef>
            </a:pPr>
            <a:r>
              <a:rPr lang="en-US" sz="1800" dirty="0">
                <a:latin typeface="+mn-lt"/>
              </a:rPr>
              <a:t>Authorization</a:t>
            </a:r>
          </a:p>
          <a:p>
            <a:pPr marL="1600200" lvl="3" indent="-228600">
              <a:lnSpc>
                <a:spcPct val="100000"/>
              </a:lnSpc>
              <a:spcBef>
                <a:spcPts val="0"/>
              </a:spcBef>
            </a:pPr>
            <a:r>
              <a:rPr lang="en-US" sz="1800" dirty="0">
                <a:latin typeface="+mn-lt"/>
              </a:rPr>
              <a:t>Accounting</a:t>
            </a:r>
          </a:p>
          <a:p>
            <a:pPr marL="1143000" lvl="2" indent="-228600">
              <a:lnSpc>
                <a:spcPct val="100000"/>
              </a:lnSpc>
              <a:spcBef>
                <a:spcPts val="0"/>
              </a:spcBef>
            </a:pPr>
            <a:r>
              <a:rPr lang="en-US" sz="2000" dirty="0">
                <a:latin typeface="+mn-lt"/>
              </a:rPr>
              <a:t>Enforce defense in depth</a:t>
            </a:r>
          </a:p>
          <a:p>
            <a:pPr marL="1143000" lvl="2" indent="-228600">
              <a:lnSpc>
                <a:spcPct val="100000"/>
              </a:lnSpc>
              <a:spcBef>
                <a:spcPts val="0"/>
              </a:spcBef>
            </a:pPr>
            <a:r>
              <a:rPr lang="en-US" sz="2000" dirty="0">
                <a:latin typeface="+mn-lt"/>
              </a:rPr>
              <a:t>Strengthen </a:t>
            </a:r>
            <a:r>
              <a:rPr lang="en-US" sz="2000" dirty="0" err="1">
                <a:latin typeface="+mn-lt"/>
              </a:rPr>
              <a:t>DevSecOps</a:t>
            </a:r>
            <a:endParaRPr lang="en-US" sz="2000" dirty="0">
              <a:latin typeface="+mn-lt"/>
            </a:endParaRPr>
          </a:p>
          <a:p>
            <a:pPr marL="1600200" lvl="3" indent="-228600">
              <a:lnSpc>
                <a:spcPct val="100000"/>
              </a:lnSpc>
              <a:spcBef>
                <a:spcPts val="0"/>
              </a:spcBef>
            </a:pPr>
            <a:r>
              <a:rPr lang="en-US" sz="1800" dirty="0">
                <a:latin typeface="+mn-lt"/>
              </a:rPr>
              <a:t>Code scanning</a:t>
            </a:r>
          </a:p>
          <a:p>
            <a:pPr marL="1600200" lvl="3" indent="-228600">
              <a:lnSpc>
                <a:spcPct val="100000"/>
              </a:lnSpc>
              <a:spcBef>
                <a:spcPts val="0"/>
              </a:spcBef>
            </a:pPr>
            <a:r>
              <a:rPr lang="en-US" sz="1800" dirty="0">
                <a:latin typeface="+mn-lt"/>
              </a:rPr>
              <a:t>Dependency scanning</a:t>
            </a:r>
          </a:p>
          <a:p>
            <a:pPr marL="1600200" lvl="3" indent="-228600">
              <a:lnSpc>
                <a:spcPct val="100000"/>
              </a:lnSpc>
              <a:spcBef>
                <a:spcPts val="0"/>
              </a:spcBef>
            </a:pPr>
            <a:r>
              <a:rPr lang="en-US" sz="1800" dirty="0">
                <a:latin typeface="+mn-lt"/>
              </a:rPr>
              <a:t>CI/CD Review processes</a:t>
            </a:r>
          </a:p>
          <a:p>
            <a:pPr marL="1143000" lvl="2" indent="-228600">
              <a:lnSpc>
                <a:spcPct val="100000"/>
              </a:lnSpc>
              <a:spcBef>
                <a:spcPts val="0"/>
              </a:spcBef>
            </a:pPr>
            <a:r>
              <a:rPr lang="en-US" sz="2000" dirty="0">
                <a:latin typeface="+mn-lt"/>
              </a:rPr>
              <a:t>Continued risk assessment</a:t>
            </a:r>
          </a:p>
          <a:p>
            <a:pPr marL="1143000" lvl="2" indent="-228600">
              <a:spcBef>
                <a:spcPts val="0"/>
              </a:spcBef>
            </a:pPr>
            <a:endParaRPr sz="1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extLst>
              <a:ext uri="{FF2B5EF4-FFF2-40B4-BE49-F238E27FC236}">
                <a16:creationId xmlns:a16="http://schemas.microsoft.com/office/drawing/2014/main" id="{CE04E391-C214-7BA6-A64C-A9926B5E15A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7728"/>
    </mc:Choice>
    <mc:Fallback>
      <p:transition spd="slow" advTm="57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1"/>
            <a:ext cx="10820400" cy="3245966"/>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Clr>
                <a:schemeClr val="lt1"/>
              </a:buClr>
              <a:buSzPts val="2200"/>
              <a:buChar char="•"/>
            </a:pPr>
            <a:r>
              <a:rPr lang="en-US" dirty="0"/>
              <a:t>To prevent future attacks and reduce risk, the company should adopt recognized industry standards rather than fragmented controls.</a:t>
            </a:r>
          </a:p>
          <a:p>
            <a:pPr marL="228600" lvl="0" indent="-228600" algn="l" rtl="0">
              <a:lnSpc>
                <a:spcPct val="100000"/>
              </a:lnSpc>
              <a:spcBef>
                <a:spcPts val="0"/>
              </a:spcBef>
              <a:spcAft>
                <a:spcPts val="0"/>
              </a:spcAft>
              <a:buClr>
                <a:schemeClr val="lt1"/>
              </a:buClr>
              <a:buSzPts val="2200"/>
              <a:buChar char="•"/>
            </a:pPr>
            <a:endParaRPr lang="en-US" sz="1800" dirty="0"/>
          </a:p>
          <a:p>
            <a:pPr marL="685800" lvl="1" indent="-228600">
              <a:lnSpc>
                <a:spcPct val="100000"/>
              </a:lnSpc>
              <a:spcBef>
                <a:spcPts val="0"/>
              </a:spcBef>
              <a:buSzPts val="2200"/>
            </a:pPr>
            <a:r>
              <a:rPr lang="en-US" sz="1600" dirty="0"/>
              <a:t>NIST Cyber Security Framework</a:t>
            </a:r>
          </a:p>
          <a:p>
            <a:pPr marL="1143000" lvl="2" indent="-228600">
              <a:lnSpc>
                <a:spcPct val="100000"/>
              </a:lnSpc>
              <a:spcBef>
                <a:spcPts val="0"/>
              </a:spcBef>
              <a:buSzPts val="2200"/>
            </a:pPr>
            <a:r>
              <a:rPr lang="en-US" sz="1400" dirty="0"/>
              <a:t>Identify, Protect, Detect, Respond and Recover </a:t>
            </a:r>
            <a:r>
              <a:rPr lang="en-US" sz="1400" dirty="0">
                <a:solidFill>
                  <a:schemeClr val="bg1"/>
                </a:solidFill>
              </a:rPr>
              <a:t>(</a:t>
            </a:r>
            <a:r>
              <a:rPr lang="en-US" sz="1400" i="1" dirty="0">
                <a:solidFill>
                  <a:schemeClr val="bg1"/>
                </a:solidFill>
              </a:rPr>
              <a:t>Top 9 Cybersecurity Frameworks in 2024</a:t>
            </a:r>
            <a:r>
              <a:rPr lang="en-US" sz="1400" dirty="0">
                <a:solidFill>
                  <a:schemeClr val="bg1"/>
                </a:solidFill>
              </a:rPr>
              <a:t>, 2024)</a:t>
            </a:r>
            <a:endParaRPr lang="en-US" sz="1400" dirty="0"/>
          </a:p>
          <a:p>
            <a:pPr marL="685800" lvl="1" indent="-228600">
              <a:lnSpc>
                <a:spcPct val="100000"/>
              </a:lnSpc>
              <a:spcBef>
                <a:spcPts val="0"/>
              </a:spcBef>
              <a:buSzPts val="2200"/>
            </a:pPr>
            <a:r>
              <a:rPr lang="en-US" sz="1600" dirty="0"/>
              <a:t>NIST Software Security Development Framework</a:t>
            </a:r>
          </a:p>
          <a:p>
            <a:pPr marL="1143000" lvl="2" indent="-228600">
              <a:lnSpc>
                <a:spcPct val="100000"/>
              </a:lnSpc>
              <a:spcBef>
                <a:spcPts val="0"/>
              </a:spcBef>
              <a:buSzPts val="2200"/>
            </a:pPr>
            <a:r>
              <a:rPr lang="en-US" sz="1400" dirty="0"/>
              <a:t>A structured approach to secure software development, reducing vulnerabilities and enhancing resilience. </a:t>
            </a:r>
            <a:r>
              <a:rPr lang="en-US" sz="1400" dirty="0">
                <a:solidFill>
                  <a:schemeClr val="bg1"/>
                </a:solidFill>
              </a:rPr>
              <a:t>(Montauban, 2025)</a:t>
            </a:r>
            <a:endParaRPr lang="en-US" sz="1400" dirty="0"/>
          </a:p>
          <a:p>
            <a:pPr marL="685800" lvl="1" indent="-228600">
              <a:spcBef>
                <a:spcPts val="0"/>
              </a:spcBef>
              <a:buSzPts val="2200"/>
            </a:pPr>
            <a:r>
              <a:rPr lang="en-US" sz="1600" dirty="0"/>
              <a:t>ISO 27001 and 27002</a:t>
            </a:r>
          </a:p>
          <a:p>
            <a:pPr marL="1143000" lvl="2" indent="-228600">
              <a:spcBef>
                <a:spcPts val="0"/>
              </a:spcBef>
              <a:buSzPts val="2200"/>
            </a:pPr>
            <a:r>
              <a:rPr lang="en-US" sz="1400" dirty="0"/>
              <a:t>The industry standard for information security management </a:t>
            </a:r>
            <a:r>
              <a:rPr lang="en-US" sz="1400" dirty="0">
                <a:solidFill>
                  <a:schemeClr val="bg1"/>
                </a:solidFill>
              </a:rPr>
              <a:t>(</a:t>
            </a:r>
            <a:r>
              <a:rPr lang="en-US" sz="1400" i="1" dirty="0">
                <a:solidFill>
                  <a:schemeClr val="bg1"/>
                </a:solidFill>
              </a:rPr>
              <a:t>Top 9 Cybersecurity Frameworks in 2024</a:t>
            </a:r>
            <a:r>
              <a:rPr lang="en-US" sz="1400" dirty="0">
                <a:solidFill>
                  <a:schemeClr val="bg1"/>
                </a:solidFill>
              </a:rPr>
              <a:t>, 2024)</a:t>
            </a:r>
            <a:endParaRPr sz="14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extLst>
              <a:ext uri="{FF2B5EF4-FFF2-40B4-BE49-F238E27FC236}">
                <a16:creationId xmlns:a16="http://schemas.microsoft.com/office/drawing/2014/main" id="{02A24BE8-70D8-E398-454D-3DD57C674ED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1269"/>
    </mc:Choice>
    <mc:Fallback>
      <p:transition spd="slow" advTm="612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r>
              <a:rPr lang="en-US" dirty="0"/>
              <a:t>Fortinet. (2022). </a:t>
            </a:r>
            <a:r>
              <a:rPr lang="en-US" i="1" dirty="0"/>
              <a:t>Top Cybersecurity Statistics, Facts, and Figures for 2021</a:t>
            </a:r>
            <a:r>
              <a:rPr lang="en-US" dirty="0"/>
              <a:t>. Fortinet. </a:t>
            </a:r>
            <a:r>
              <a:rPr lang="en-US" dirty="0">
                <a:hlinkClick r:id="rId6"/>
              </a:rPr>
              <a:t>https://www.fortinet.com/resources/cyberglossary/cybersecurity-statistics</a:t>
            </a:r>
            <a:endParaRPr lang="en-US" dirty="0"/>
          </a:p>
          <a:p>
            <a:r>
              <a:rPr lang="en-US" dirty="0"/>
              <a:t>‌</a:t>
            </a:r>
            <a:r>
              <a:rPr lang="en-US" i="1" dirty="0"/>
              <a:t> Top 9 Cybersecurity Frameworks in 2024</a:t>
            </a:r>
            <a:r>
              <a:rPr lang="en-US" dirty="0"/>
              <a:t>. (2024). </a:t>
            </a:r>
            <a:r>
              <a:rPr lang="en-US" dirty="0" err="1"/>
              <a:t>Blinkops.com</a:t>
            </a:r>
            <a:r>
              <a:rPr lang="en-US" dirty="0"/>
              <a:t>. </a:t>
            </a:r>
            <a:r>
              <a:rPr lang="en-US" dirty="0">
                <a:hlinkClick r:id="rId7"/>
              </a:rPr>
              <a:t>https://www.blinkops.com/blog/top-cybersecurity-frameworks</a:t>
            </a:r>
            <a:endParaRPr lang="en-US" dirty="0"/>
          </a:p>
          <a:p>
            <a:r>
              <a:rPr lang="en-US" dirty="0"/>
              <a:t>Montauban, N. (2025, January 27). </a:t>
            </a:r>
            <a:r>
              <a:rPr lang="en-US" i="1" dirty="0"/>
              <a:t>What is NIST SSDF and how should you implement it?</a:t>
            </a:r>
            <a:r>
              <a:rPr lang="en-US" dirty="0"/>
              <a:t> </a:t>
            </a:r>
            <a:r>
              <a:rPr lang="en-US" dirty="0" err="1"/>
              <a:t>Codific</a:t>
            </a:r>
            <a:r>
              <a:rPr lang="en-US" dirty="0"/>
              <a:t>. </a:t>
            </a:r>
            <a:r>
              <a:rPr lang="en-US" dirty="0">
                <a:hlinkClick r:id="rId8"/>
              </a:rPr>
              <a:t>https://codific.com/what-is-nist-ssdf-and-how-should-you-implement-it/</a:t>
            </a:r>
            <a:endParaRPr lang="en-US" dirty="0"/>
          </a:p>
          <a:p>
            <a:pPr marL="114300" indent="0">
              <a:buNone/>
            </a:pPr>
            <a:endParaRPr lang="en-US" dirty="0"/>
          </a:p>
          <a:p>
            <a:pPr marL="114300" indent="0">
              <a:buNone/>
            </a:pPr>
            <a:endParaRPr lang="en-US" dirty="0"/>
          </a:p>
          <a:p>
            <a:endParaRPr lang="en-US" dirty="0"/>
          </a:p>
          <a:p>
            <a:pPr marL="0" lvl="0" indent="0" algn="l" rtl="0">
              <a:lnSpc>
                <a:spcPct val="90000"/>
              </a:lnSpc>
              <a:spcBef>
                <a:spcPts val="0"/>
              </a:spcBef>
              <a:spcAft>
                <a:spcPts val="0"/>
              </a:spcAft>
              <a:buClr>
                <a:schemeClr val="lt1"/>
              </a:buClr>
              <a:buSzPts val="2200"/>
              <a:buNone/>
            </a:pPr>
            <a:endParaRPr dirty="0"/>
          </a:p>
        </p:txBody>
      </p:sp>
      <p:pic>
        <p:nvPicPr>
          <p:cNvPr id="239" name="Google Shape;239;p14" descr="Green Pace logo"/>
          <p:cNvPicPr preferRelativeResize="0"/>
          <p:nvPr/>
        </p:nvPicPr>
        <p:blipFill>
          <a:blip r:embed="rId9">
            <a:alphaModFix/>
          </a:blip>
          <a:stretch>
            <a:fillRect/>
          </a:stretch>
        </p:blipFill>
        <p:spPr>
          <a:xfrm>
            <a:off x="11084074" y="5440526"/>
            <a:ext cx="886601" cy="1149225"/>
          </a:xfrm>
          <a:prstGeom prst="rect">
            <a:avLst/>
          </a:prstGeom>
          <a:noFill/>
          <a:ln>
            <a:noFill/>
          </a:ln>
        </p:spPr>
      </p:pic>
      <p:pic>
        <p:nvPicPr>
          <p:cNvPr id="3" name="Audio 2">
            <a:extLst>
              <a:ext uri="{FF2B5EF4-FFF2-40B4-BE49-F238E27FC236}">
                <a16:creationId xmlns:a16="http://schemas.microsoft.com/office/drawing/2014/main" id="{4A746AB7-9E9C-DC52-2B3D-14F831B4A0AC}"/>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7920"/>
    </mc:Choice>
    <mc:Fallback>
      <p:transition spd="slow" advTm="179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221325" y="1698172"/>
            <a:ext cx="11284875" cy="1149225"/>
          </a:xfrm>
          <a:prstGeom prst="rect">
            <a:avLst/>
          </a:prstGeom>
          <a:noFill/>
          <a:ln>
            <a:noFill/>
          </a:ln>
        </p:spPr>
        <p:txBody>
          <a:bodyPr spcFirstLastPara="1" wrap="square" lIns="91425" tIns="45700" rIns="91425" bIns="45700" anchor="t" anchorCtr="0">
            <a:normAutofit fontScale="70000" lnSpcReduction="20000"/>
          </a:bodyPr>
          <a:lstStyle/>
          <a:p>
            <a:pPr marL="685800" indent="0">
              <a:lnSpc>
                <a:spcPct val="120000"/>
              </a:lnSpc>
              <a:spcBef>
                <a:spcPts val="0"/>
              </a:spcBef>
              <a:buNone/>
            </a:pPr>
            <a:r>
              <a:rPr lang="en-US" dirty="0"/>
              <a:t>No single security control can protect an organization from every threat, which is why defense in depth relies on multiple overlapping layers of protection. This policy defines one of those critical layers, ensuring that a failure in any single control does not lead to a total compromise. Without formal policies in place, gaps between technical defenses create opportunities for attackers to succeed.</a:t>
            </a: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5" name="Audio 4">
            <a:extLst>
              <a:ext uri="{FF2B5EF4-FFF2-40B4-BE49-F238E27FC236}">
                <a16:creationId xmlns:a16="http://schemas.microsoft.com/office/drawing/2014/main" id="{1F8BE5FC-FB5D-84EE-6CD2-E73339DCBCC9}"/>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2592"/>
    </mc:Choice>
    <mc:Fallback>
      <p:transition spd="slow" advTm="1025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graphicFrame>
        <p:nvGraphicFramePr>
          <p:cNvPr id="161" name="Google Shape;161;p4" descr="Alt text required"/>
          <p:cNvGraphicFramePr/>
          <p:nvPr>
            <p:extLst>
              <p:ext uri="{D42A27DB-BD31-4B8C-83A1-F6EECF244321}">
                <p14:modId xmlns:p14="http://schemas.microsoft.com/office/powerpoint/2010/main" val="2696309316"/>
              </p:ext>
            </p:extLst>
          </p:nvPr>
        </p:nvGraphicFramePr>
        <p:xfrm>
          <a:off x="1393372" y="2057401"/>
          <a:ext cx="9613754" cy="4042300"/>
        </p:xfrm>
        <a:graphic>
          <a:graphicData uri="http://schemas.openxmlformats.org/drawingml/2006/table">
            <a:tbl>
              <a:tblPr firstRow="1" firstCol="1">
                <a:noFill/>
                <a:tableStyleId>{802198C4-3087-4945-87E3-76CBB3509B7E}</a:tableStyleId>
              </a:tblPr>
              <a:tblGrid>
                <a:gridCol w="4945297">
                  <a:extLst>
                    <a:ext uri="{9D8B030D-6E8A-4147-A177-3AD203B41FA5}">
                      <a16:colId xmlns:a16="http://schemas.microsoft.com/office/drawing/2014/main" val="20000"/>
                    </a:ext>
                  </a:extLst>
                </a:gridCol>
                <a:gridCol w="4668457">
                  <a:extLst>
                    <a:ext uri="{9D8B030D-6E8A-4147-A177-3AD203B41FA5}">
                      <a16:colId xmlns:a16="http://schemas.microsoft.com/office/drawing/2014/main" val="20001"/>
                    </a:ext>
                  </a:extLst>
                </a:gridCol>
              </a:tblGrid>
              <a:tr h="2021150">
                <a:tc>
                  <a:txBody>
                    <a:bodyPr/>
                    <a:lstStyle/>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Likely</a:t>
                      </a:r>
                      <a:endParaRPr sz="20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Low Severity</a:t>
                      </a:r>
                      <a:endParaRPr sz="20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Likely</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000" u="none" strike="noStrike" cap="none" dirty="0">
                          <a:solidFill>
                            <a:srgbClr val="FFD966"/>
                          </a:solidFill>
                        </a:rPr>
                        <a:t>High Severity</a:t>
                      </a:r>
                    </a:p>
                    <a:p>
                      <a:pPr marL="0" marR="0" lvl="0" indent="0" algn="ctr" rtl="0">
                        <a:lnSpc>
                          <a:spcPct val="100000"/>
                        </a:lnSpc>
                        <a:spcBef>
                          <a:spcPts val="0"/>
                        </a:spcBef>
                        <a:spcAft>
                          <a:spcPts val="0"/>
                        </a:spcAft>
                        <a:buClr>
                          <a:srgbClr val="000000"/>
                        </a:buClr>
                        <a:buSzPts val="3600"/>
                        <a:buFont typeface="Arial"/>
                        <a:buNone/>
                      </a:pPr>
                      <a:endParaRPr lang="en-US" sz="36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2021150">
                <a:tc>
                  <a:txBody>
                    <a:bodyPr/>
                    <a:lstStyle/>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Unlikely</a:t>
                      </a:r>
                      <a:endParaRPr sz="20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Low Severity</a:t>
                      </a:r>
                      <a:endParaRPr sz="20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Unlikely</a:t>
                      </a:r>
                      <a:endParaRPr sz="20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High Severity</a:t>
                      </a:r>
                      <a:endParaRPr sz="20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4" name="Rounded Rectangle 3">
            <a:extLst>
              <a:ext uri="{FF2B5EF4-FFF2-40B4-BE49-F238E27FC236}">
                <a16:creationId xmlns:a16="http://schemas.microsoft.com/office/drawing/2014/main" id="{0ADEAA5F-05BF-7097-DDD8-B98D5846039D}"/>
              </a:ext>
            </a:extLst>
          </p:cNvPr>
          <p:cNvSpPr/>
          <p:nvPr/>
        </p:nvSpPr>
        <p:spPr>
          <a:xfrm>
            <a:off x="9535886" y="2499046"/>
            <a:ext cx="1338942" cy="33745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SQL injection</a:t>
            </a:r>
          </a:p>
        </p:txBody>
      </p:sp>
      <p:sp>
        <p:nvSpPr>
          <p:cNvPr id="5" name="Rounded Rectangle 4">
            <a:extLst>
              <a:ext uri="{FF2B5EF4-FFF2-40B4-BE49-F238E27FC236}">
                <a16:creationId xmlns:a16="http://schemas.microsoft.com/office/drawing/2014/main" id="{0A60002B-D038-4E9A-1F61-006F87131041}"/>
              </a:ext>
            </a:extLst>
          </p:cNvPr>
          <p:cNvSpPr/>
          <p:nvPr/>
        </p:nvSpPr>
        <p:spPr>
          <a:xfrm>
            <a:off x="9535886" y="3091541"/>
            <a:ext cx="1338942" cy="4572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Hardcoded secrets</a:t>
            </a:r>
          </a:p>
        </p:txBody>
      </p:sp>
      <p:sp>
        <p:nvSpPr>
          <p:cNvPr id="6" name="Rounded Rectangle 5">
            <a:extLst>
              <a:ext uri="{FF2B5EF4-FFF2-40B4-BE49-F238E27FC236}">
                <a16:creationId xmlns:a16="http://schemas.microsoft.com/office/drawing/2014/main" id="{F08308A7-2CCD-9639-38DA-87111904AD7A}"/>
              </a:ext>
            </a:extLst>
          </p:cNvPr>
          <p:cNvSpPr/>
          <p:nvPr/>
        </p:nvSpPr>
        <p:spPr>
          <a:xfrm>
            <a:off x="8478919" y="3513754"/>
            <a:ext cx="1338942" cy="4572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Access object outside of lifetime</a:t>
            </a:r>
          </a:p>
        </p:txBody>
      </p:sp>
      <p:sp>
        <p:nvSpPr>
          <p:cNvPr id="7" name="Rounded Rectangle 6">
            <a:extLst>
              <a:ext uri="{FF2B5EF4-FFF2-40B4-BE49-F238E27FC236}">
                <a16:creationId xmlns:a16="http://schemas.microsoft.com/office/drawing/2014/main" id="{F4A87C82-3ED8-3C05-9174-FCC488BFC909}"/>
              </a:ext>
            </a:extLst>
          </p:cNvPr>
          <p:cNvSpPr/>
          <p:nvPr/>
        </p:nvSpPr>
        <p:spPr>
          <a:xfrm>
            <a:off x="7310374" y="3285153"/>
            <a:ext cx="1338942" cy="4572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String storage space</a:t>
            </a:r>
          </a:p>
        </p:txBody>
      </p:sp>
      <p:sp>
        <p:nvSpPr>
          <p:cNvPr id="8" name="Rounded Rectangle 7">
            <a:extLst>
              <a:ext uri="{FF2B5EF4-FFF2-40B4-BE49-F238E27FC236}">
                <a16:creationId xmlns:a16="http://schemas.microsoft.com/office/drawing/2014/main" id="{DEF7D745-6FD6-C494-E68D-58287C184768}"/>
              </a:ext>
            </a:extLst>
          </p:cNvPr>
          <p:cNvSpPr/>
          <p:nvPr/>
        </p:nvSpPr>
        <p:spPr>
          <a:xfrm>
            <a:off x="7233426" y="3707366"/>
            <a:ext cx="1338942" cy="4572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Dynamic resource deallocation</a:t>
            </a:r>
          </a:p>
        </p:txBody>
      </p:sp>
      <p:sp>
        <p:nvSpPr>
          <p:cNvPr id="9" name="Rounded Rectangle 8">
            <a:extLst>
              <a:ext uri="{FF2B5EF4-FFF2-40B4-BE49-F238E27FC236}">
                <a16:creationId xmlns:a16="http://schemas.microsoft.com/office/drawing/2014/main" id="{A260C2DC-63F8-EF2C-4FB9-DC59D93AAAE4}"/>
              </a:ext>
            </a:extLst>
          </p:cNvPr>
          <p:cNvSpPr/>
          <p:nvPr/>
        </p:nvSpPr>
        <p:spPr>
          <a:xfrm>
            <a:off x="3222172" y="2836505"/>
            <a:ext cx="1338942" cy="4572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Unhandled exceptions</a:t>
            </a:r>
          </a:p>
        </p:txBody>
      </p:sp>
      <p:sp>
        <p:nvSpPr>
          <p:cNvPr id="10" name="Rounded Rectangle 9">
            <a:extLst>
              <a:ext uri="{FF2B5EF4-FFF2-40B4-BE49-F238E27FC236}">
                <a16:creationId xmlns:a16="http://schemas.microsoft.com/office/drawing/2014/main" id="{D88AEDD4-7978-2078-649B-78A909370061}"/>
              </a:ext>
            </a:extLst>
          </p:cNvPr>
          <p:cNvSpPr/>
          <p:nvPr/>
        </p:nvSpPr>
        <p:spPr>
          <a:xfrm>
            <a:off x="8196944" y="5076596"/>
            <a:ext cx="1338942" cy="4572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Order of evaluation</a:t>
            </a:r>
          </a:p>
        </p:txBody>
      </p:sp>
      <p:sp>
        <p:nvSpPr>
          <p:cNvPr id="11" name="Rounded Rectangle 10">
            <a:extLst>
              <a:ext uri="{FF2B5EF4-FFF2-40B4-BE49-F238E27FC236}">
                <a16:creationId xmlns:a16="http://schemas.microsoft.com/office/drawing/2014/main" id="{796A61DF-D14E-6576-BC32-D1BD6E9D8833}"/>
              </a:ext>
            </a:extLst>
          </p:cNvPr>
          <p:cNvSpPr/>
          <p:nvPr/>
        </p:nvSpPr>
        <p:spPr>
          <a:xfrm>
            <a:off x="3565557" y="5068082"/>
            <a:ext cx="1338942" cy="4572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Multiple definitions</a:t>
            </a:r>
          </a:p>
        </p:txBody>
      </p:sp>
      <p:sp>
        <p:nvSpPr>
          <p:cNvPr id="12" name="Rounded Rectangle 11">
            <a:extLst>
              <a:ext uri="{FF2B5EF4-FFF2-40B4-BE49-F238E27FC236}">
                <a16:creationId xmlns:a16="http://schemas.microsoft.com/office/drawing/2014/main" id="{4D1597C1-F9BA-1D13-6299-891687DAA96B}"/>
              </a:ext>
            </a:extLst>
          </p:cNvPr>
          <p:cNvSpPr/>
          <p:nvPr/>
        </p:nvSpPr>
        <p:spPr>
          <a:xfrm>
            <a:off x="5737742" y="5440526"/>
            <a:ext cx="1338942" cy="4572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Unclosed file resources</a:t>
            </a:r>
          </a:p>
        </p:txBody>
      </p:sp>
      <p:sp>
        <p:nvSpPr>
          <p:cNvPr id="13" name="Rounded Rectangle 12">
            <a:extLst>
              <a:ext uri="{FF2B5EF4-FFF2-40B4-BE49-F238E27FC236}">
                <a16:creationId xmlns:a16="http://schemas.microsoft.com/office/drawing/2014/main" id="{18462E74-49F7-AB0A-DE6D-280EB5D8FFD8}"/>
              </a:ext>
            </a:extLst>
          </p:cNvPr>
          <p:cNvSpPr/>
          <p:nvPr/>
        </p:nvSpPr>
        <p:spPr>
          <a:xfrm>
            <a:off x="1666485" y="5424978"/>
            <a:ext cx="1338942" cy="4572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Constant expression static assertion</a:t>
            </a:r>
          </a:p>
        </p:txBody>
      </p:sp>
      <p:pic>
        <p:nvPicPr>
          <p:cNvPr id="17" name="Audio 16">
            <a:extLst>
              <a:ext uri="{FF2B5EF4-FFF2-40B4-BE49-F238E27FC236}">
                <a16:creationId xmlns:a16="http://schemas.microsoft.com/office/drawing/2014/main" id="{B19F058D-0556-32DC-A4AF-FACECA5EDEF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1221"/>
    </mc:Choice>
    <mc:Fallback>
      <p:transition spd="slow" advTm="712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916774" y="268249"/>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Diagram 1">
            <a:extLst>
              <a:ext uri="{FF2B5EF4-FFF2-40B4-BE49-F238E27FC236}">
                <a16:creationId xmlns:a16="http://schemas.microsoft.com/office/drawing/2014/main" id="{2063AEFF-2E79-2189-47C4-E061D56F7EE9}"/>
              </a:ext>
            </a:extLst>
          </p:cNvPr>
          <p:cNvGraphicFramePr/>
          <p:nvPr>
            <p:extLst>
              <p:ext uri="{D42A27DB-BD31-4B8C-83A1-F6EECF244321}">
                <p14:modId xmlns:p14="http://schemas.microsoft.com/office/powerpoint/2010/main" val="1082589166"/>
              </p:ext>
            </p:extLst>
          </p:nvPr>
        </p:nvGraphicFramePr>
        <p:xfrm>
          <a:off x="-794282" y="537881"/>
          <a:ext cx="9802907" cy="6025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9" name="Audio 8">
            <a:extLst>
              <a:ext uri="{FF2B5EF4-FFF2-40B4-BE49-F238E27FC236}">
                <a16:creationId xmlns:a16="http://schemas.microsoft.com/office/drawing/2014/main" id="{B4FC5E4C-5814-0227-4BED-2E756D25D6DD}"/>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4677"/>
    </mc:Choice>
    <mc:Fallback>
      <p:transition spd="slow" advTm="546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9" name="Picture 8">
            <a:extLst>
              <a:ext uri="{FF2B5EF4-FFF2-40B4-BE49-F238E27FC236}">
                <a16:creationId xmlns:a16="http://schemas.microsoft.com/office/drawing/2014/main" id="{383E561B-7DEF-832A-896B-B1F507E54AAF}"/>
              </a:ext>
            </a:extLst>
          </p:cNvPr>
          <p:cNvPicPr>
            <a:picLocks noChangeAspect="1"/>
          </p:cNvPicPr>
          <p:nvPr/>
        </p:nvPicPr>
        <p:blipFill>
          <a:blip r:embed="rId7"/>
          <a:stretch>
            <a:fillRect/>
          </a:stretch>
        </p:blipFill>
        <p:spPr>
          <a:xfrm>
            <a:off x="325224" y="1988774"/>
            <a:ext cx="10694682" cy="3875075"/>
          </a:xfrm>
          <a:prstGeom prst="rect">
            <a:avLst/>
          </a:prstGeom>
        </p:spPr>
      </p:pic>
      <p:pic>
        <p:nvPicPr>
          <p:cNvPr id="12" name="Audio 11">
            <a:extLst>
              <a:ext uri="{FF2B5EF4-FFF2-40B4-BE49-F238E27FC236}">
                <a16:creationId xmlns:a16="http://schemas.microsoft.com/office/drawing/2014/main" id="{92B8F3AF-F939-FF87-D3BF-8F2E5428609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6154"/>
    </mc:Choice>
    <mc:Fallback>
      <p:transition spd="slow" advTm="66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type="body" idx="1"/>
          </p:nvPr>
        </p:nvSpPr>
        <p:spPr>
          <a:xfrm>
            <a:off x="566057" y="2205445"/>
            <a:ext cx="10820400" cy="4024125"/>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120000"/>
              </a:lnSpc>
              <a:spcBef>
                <a:spcPts val="0"/>
              </a:spcBef>
              <a:spcAft>
                <a:spcPts val="0"/>
              </a:spcAft>
              <a:buClr>
                <a:schemeClr val="lt1"/>
              </a:buClr>
              <a:buSzPts val="2000"/>
              <a:buChar char="•"/>
            </a:pPr>
            <a:r>
              <a:rPr lang="en-US" sz="2000" dirty="0"/>
              <a:t>Encryption at rest</a:t>
            </a:r>
          </a:p>
          <a:p>
            <a:pPr marL="685800" lvl="1" indent="-228600">
              <a:lnSpc>
                <a:spcPct val="120000"/>
              </a:lnSpc>
              <a:spcBef>
                <a:spcPts val="0"/>
              </a:spcBef>
              <a:buSzPts val="2000"/>
            </a:pPr>
            <a:r>
              <a:rPr lang="en-US" dirty="0"/>
              <a:t>Protects stored data such as databases, backups, file systems, and cloud storage.</a:t>
            </a:r>
            <a:br>
              <a:rPr lang="en-US" dirty="0"/>
            </a:br>
            <a:r>
              <a:rPr lang="en-US" dirty="0"/>
              <a:t>Use strong standards (e.g., AES-256) and securely manage encryption keys separately from the data.</a:t>
            </a:r>
          </a:p>
          <a:p>
            <a:pPr marL="228600" indent="-228600">
              <a:lnSpc>
                <a:spcPct val="120000"/>
              </a:lnSpc>
              <a:spcBef>
                <a:spcPts val="0"/>
              </a:spcBef>
              <a:buSzPts val="2000"/>
            </a:pPr>
            <a:r>
              <a:rPr lang="en-US" dirty="0"/>
              <a:t>Encryption in flight</a:t>
            </a:r>
          </a:p>
          <a:p>
            <a:pPr marL="685800" lvl="1" indent="-228600">
              <a:lnSpc>
                <a:spcPct val="120000"/>
              </a:lnSpc>
              <a:spcBef>
                <a:spcPts val="0"/>
              </a:spcBef>
              <a:buSzPts val="2000"/>
            </a:pPr>
            <a:r>
              <a:rPr lang="en-US" dirty="0"/>
              <a:t>Protects data moving across networks.</a:t>
            </a:r>
            <a:br>
              <a:rPr lang="en-US" dirty="0"/>
            </a:br>
            <a:r>
              <a:rPr lang="en-US" dirty="0"/>
              <a:t>Use secure protocols such as TLS, HTTPS, SSH, or VPNs to prevent interception or tampering.</a:t>
            </a:r>
            <a:endParaRPr lang="en-US" sz="1800" dirty="0"/>
          </a:p>
          <a:p>
            <a:pPr marL="228600" indent="-228600">
              <a:lnSpc>
                <a:spcPct val="120000"/>
              </a:lnSpc>
              <a:spcBef>
                <a:spcPts val="0"/>
              </a:spcBef>
              <a:buSzPts val="2000"/>
            </a:pPr>
            <a:r>
              <a:rPr lang="en-US" sz="2000" dirty="0"/>
              <a:t>Encryption in use</a:t>
            </a:r>
          </a:p>
          <a:p>
            <a:pPr marL="685800" lvl="1" indent="-228600">
              <a:lnSpc>
                <a:spcPct val="120000"/>
              </a:lnSpc>
              <a:spcBef>
                <a:spcPts val="0"/>
              </a:spcBef>
              <a:buSzPts val="2000"/>
            </a:pPr>
            <a:r>
              <a:rPr lang="en-US" dirty="0"/>
              <a:t>Protects sensitive data while it is being processed in memory.</a:t>
            </a:r>
            <a:br>
              <a:rPr lang="en-US" dirty="0"/>
            </a:br>
            <a:r>
              <a:rPr lang="en-US" dirty="0"/>
              <a:t>Limit plaintext exposure and restrict access to authorized processes; leverage OS or hardware protections where possible.</a:t>
            </a:r>
            <a:r>
              <a:rPr lang="en-US" sz="1800" dirty="0"/>
              <a:t> </a:t>
            </a:r>
            <a:endParaRPr sz="1800" dirty="0"/>
          </a:p>
          <a:p>
            <a:pPr marL="228600" lvl="0" indent="-88900" algn="l" rtl="0">
              <a:lnSpc>
                <a:spcPct val="12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Audio 6">
            <a:extLst>
              <a:ext uri="{FF2B5EF4-FFF2-40B4-BE49-F238E27FC236}">
                <a16:creationId xmlns:a16="http://schemas.microsoft.com/office/drawing/2014/main" id="{0D3CBCFD-DFE1-BB45-3872-6249EB77563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3050"/>
    </mc:Choice>
    <mc:Fallback>
      <p:transition spd="slow" advTm="1430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TRIPLE-A POLICIES</a:t>
            </a:r>
            <a:endParaRPr dirty="0"/>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110000"/>
              </a:lnSpc>
              <a:spcBef>
                <a:spcPts val="0"/>
              </a:spcBef>
              <a:spcAft>
                <a:spcPts val="0"/>
              </a:spcAft>
              <a:buClr>
                <a:schemeClr val="lt1"/>
              </a:buClr>
              <a:buSzPts val="2400"/>
              <a:buChar char="•"/>
            </a:pPr>
            <a:r>
              <a:rPr lang="en-US" sz="2400" dirty="0"/>
              <a:t>Authentication</a:t>
            </a:r>
          </a:p>
          <a:p>
            <a:pPr marL="685800" lvl="1" indent="-228600">
              <a:lnSpc>
                <a:spcPct val="110000"/>
              </a:lnSpc>
              <a:spcBef>
                <a:spcPts val="0"/>
              </a:spcBef>
              <a:buSzPts val="2400"/>
            </a:pPr>
            <a:r>
              <a:rPr lang="en-US" dirty="0"/>
              <a:t>Determines what resources and actions a verified user is allowed to access.</a:t>
            </a:r>
            <a:br>
              <a:rPr lang="en-US" dirty="0"/>
            </a:br>
            <a:r>
              <a:rPr lang="en-US" dirty="0"/>
              <a:t>Access is controlled through roles, permissions, and user attributes.</a:t>
            </a:r>
          </a:p>
          <a:p>
            <a:pPr marL="228600" indent="-228600">
              <a:lnSpc>
                <a:spcPct val="110000"/>
              </a:lnSpc>
              <a:spcBef>
                <a:spcPts val="0"/>
              </a:spcBef>
              <a:buSzPts val="2400"/>
            </a:pPr>
            <a:r>
              <a:rPr lang="en-US" sz="2600" dirty="0"/>
              <a:t>Authorization</a:t>
            </a:r>
          </a:p>
          <a:p>
            <a:pPr marL="685800" lvl="1" indent="-228600">
              <a:lnSpc>
                <a:spcPct val="110000"/>
              </a:lnSpc>
              <a:spcBef>
                <a:spcPts val="0"/>
              </a:spcBef>
              <a:buSzPts val="2400"/>
            </a:pPr>
            <a:r>
              <a:rPr lang="en-US" dirty="0"/>
              <a:t>Determines what resources and actions a verified user is allowed to access.</a:t>
            </a:r>
            <a:br>
              <a:rPr lang="en-US" dirty="0"/>
            </a:br>
            <a:r>
              <a:rPr lang="en-US" dirty="0"/>
              <a:t>Access is controlled through roles, permissions, and user attributes.</a:t>
            </a:r>
          </a:p>
          <a:p>
            <a:pPr marL="228600" indent="-228600">
              <a:lnSpc>
                <a:spcPct val="110000"/>
              </a:lnSpc>
              <a:spcBef>
                <a:spcPts val="0"/>
              </a:spcBef>
              <a:buSzPts val="2400"/>
            </a:pPr>
            <a:r>
              <a:rPr lang="en-US" sz="2600" dirty="0"/>
              <a:t>Accounting</a:t>
            </a:r>
          </a:p>
          <a:p>
            <a:pPr marL="685800" lvl="1" indent="-228600">
              <a:lnSpc>
                <a:spcPct val="110000"/>
              </a:lnSpc>
              <a:spcBef>
                <a:spcPts val="0"/>
              </a:spcBef>
              <a:buSzPts val="2400"/>
            </a:pPr>
            <a:r>
              <a:rPr lang="en-US" dirty="0"/>
              <a:t>Tracks user activity and resource usage.</a:t>
            </a:r>
            <a:br>
              <a:rPr lang="en-US" dirty="0"/>
            </a:br>
            <a:r>
              <a:rPr lang="en-US" dirty="0"/>
              <a:t>Provides logging for auditing, compliance, monitoring, and capacity planning.</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extLst>
              <a:ext uri="{FF2B5EF4-FFF2-40B4-BE49-F238E27FC236}">
                <a16:creationId xmlns:a16="http://schemas.microsoft.com/office/drawing/2014/main" id="{63D9F74A-6070-6A59-0757-32F16A12B91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0714"/>
    </mc:Choice>
    <mc:Fallback>
      <p:transition spd="slow" advTm="1007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SQL Unit Testing</a:t>
            </a:r>
            <a:endParaRPr dirty="0"/>
          </a:p>
        </p:txBody>
      </p:sp>
      <p:sp>
        <p:nvSpPr>
          <p:cNvPr id="196" name="Google Shape;196;g9504e29505_0_0"/>
          <p:cNvSpPr txBox="1">
            <a:spLocks noGrp="1"/>
          </p:cNvSpPr>
          <p:nvPr>
            <p:ph type="body" idx="1"/>
          </p:nvPr>
        </p:nvSpPr>
        <p:spPr>
          <a:xfrm>
            <a:off x="685800" y="1312817"/>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SQL Injection</a:t>
            </a:r>
          </a:p>
          <a:p>
            <a:pPr marL="0" lvl="0" indent="0" algn="l" rtl="0">
              <a:lnSpc>
                <a:spcPct val="90000"/>
              </a:lnSpc>
              <a:spcBef>
                <a:spcPts val="1000"/>
              </a:spcBef>
              <a:spcAft>
                <a:spcPts val="0"/>
              </a:spcAft>
              <a:buSzPts val="1800"/>
              <a:buNone/>
            </a:pPr>
            <a:r>
              <a:rPr lang="en-US" dirty="0"/>
              <a:t>Proper handling of SQL commands is critical for application security. Without consideration, an attacker can potentially bypass login verification, fetch unauthorized information or drop entire tables. Establishing unit tests for methods that interact with a SQL table can verify that vulnerabilities do not currently exist and ensure that changes committed to the codebase later are checked to ensure an update hasn’t impacted security.</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Picture 5">
            <a:extLst>
              <a:ext uri="{FF2B5EF4-FFF2-40B4-BE49-F238E27FC236}">
                <a16:creationId xmlns:a16="http://schemas.microsoft.com/office/drawing/2014/main" id="{172D4155-E67D-52B7-38B9-756ED235BF6C}"/>
              </a:ext>
            </a:extLst>
          </p:cNvPr>
          <p:cNvPicPr>
            <a:picLocks noChangeAspect="1"/>
          </p:cNvPicPr>
          <p:nvPr/>
        </p:nvPicPr>
        <p:blipFill>
          <a:blip r:embed="rId7"/>
          <a:stretch>
            <a:fillRect/>
          </a:stretch>
        </p:blipFill>
        <p:spPr>
          <a:xfrm>
            <a:off x="838200" y="4006903"/>
            <a:ext cx="6564086" cy="2576752"/>
          </a:xfrm>
          <a:prstGeom prst="rect">
            <a:avLst/>
          </a:prstGeom>
        </p:spPr>
      </p:pic>
      <p:pic>
        <p:nvPicPr>
          <p:cNvPr id="8" name="Audio 7">
            <a:extLst>
              <a:ext uri="{FF2B5EF4-FFF2-40B4-BE49-F238E27FC236}">
                <a16:creationId xmlns:a16="http://schemas.microsoft.com/office/drawing/2014/main" id="{670A7ECE-16FC-A750-DE8B-1C6EFB4C0700}"/>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1760"/>
    </mc:Choice>
    <mc:Fallback>
      <p:transition spd="slow" advTm="81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2755A586-039D-61A6-A001-0F871866AD17}"/>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B2552D29-5161-F6E8-5F36-7E29E403A925}"/>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SQL Unit Testing</a:t>
            </a:r>
            <a:endParaRPr dirty="0"/>
          </a:p>
        </p:txBody>
      </p:sp>
      <p:sp>
        <p:nvSpPr>
          <p:cNvPr id="196" name="Google Shape;196;g9504e29505_0_0">
            <a:extLst>
              <a:ext uri="{FF2B5EF4-FFF2-40B4-BE49-F238E27FC236}">
                <a16:creationId xmlns:a16="http://schemas.microsoft.com/office/drawing/2014/main" id="{63EBADDA-7019-FEF7-0484-8D6181C18E7F}"/>
              </a:ext>
            </a:extLst>
          </p:cNvPr>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Successful Login Test</a:t>
            </a:r>
          </a:p>
        </p:txBody>
      </p:sp>
      <p:pic>
        <p:nvPicPr>
          <p:cNvPr id="197" name="Google Shape;197;g9504e29505_0_0" descr="Green Pace logo">
            <a:extLst>
              <a:ext uri="{FF2B5EF4-FFF2-40B4-BE49-F238E27FC236}">
                <a16:creationId xmlns:a16="http://schemas.microsoft.com/office/drawing/2014/main" id="{D57BBD1C-C910-8035-B605-F5E1942C1CDB}"/>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Picture 1">
            <a:extLst>
              <a:ext uri="{FF2B5EF4-FFF2-40B4-BE49-F238E27FC236}">
                <a16:creationId xmlns:a16="http://schemas.microsoft.com/office/drawing/2014/main" id="{22472444-F509-5550-2C00-9EC1B7C9E7FB}"/>
              </a:ext>
            </a:extLst>
          </p:cNvPr>
          <p:cNvPicPr>
            <a:picLocks noChangeAspect="1"/>
          </p:cNvPicPr>
          <p:nvPr/>
        </p:nvPicPr>
        <p:blipFill>
          <a:blip r:embed="rId7"/>
          <a:stretch>
            <a:fillRect/>
          </a:stretch>
        </p:blipFill>
        <p:spPr>
          <a:xfrm>
            <a:off x="685800" y="2949123"/>
            <a:ext cx="7772400" cy="1781583"/>
          </a:xfrm>
          <a:prstGeom prst="rect">
            <a:avLst/>
          </a:prstGeom>
        </p:spPr>
      </p:pic>
      <p:pic>
        <p:nvPicPr>
          <p:cNvPr id="4" name="Audio 3">
            <a:extLst>
              <a:ext uri="{FF2B5EF4-FFF2-40B4-BE49-F238E27FC236}">
                <a16:creationId xmlns:a16="http://schemas.microsoft.com/office/drawing/2014/main" id="{CDC20876-EB0E-FEA0-C99E-B738D604464A}"/>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456140716"/>
      </p:ext>
    </p:extLst>
  </p:cSld>
  <p:clrMapOvr>
    <a:masterClrMapping/>
  </p:clrMapOvr>
  <mc:AlternateContent xmlns:mc="http://schemas.openxmlformats.org/markup-compatibility/2006">
    <mc:Choice xmlns:p14="http://schemas.microsoft.com/office/powerpoint/2010/main" Requires="p14">
      <p:transition spd="slow" p14:dur="2000" advTm="14154"/>
    </mc:Choice>
    <mc:Fallback>
      <p:transition spd="slow" advTm="14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5700</TotalTime>
  <Words>1748</Words>
  <Application>Microsoft Macintosh PowerPoint</Application>
  <PresentationFormat>Widescreen</PresentationFormat>
  <Paragraphs>158</Paragraphs>
  <Slides>19</Slides>
  <Notes>19</Notes>
  <HiddenSlides>0</HiddenSlides>
  <MMClips>19</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Century Gothic</vt:lpstr>
      <vt:lpstr>Vapor Trail</vt:lpstr>
      <vt:lpstr>Green Pace</vt:lpstr>
      <vt:lpstr>OVERVIEW: DEFENSE IN DEPTH</vt:lpstr>
      <vt:lpstr>THREATS MATRIX</vt:lpstr>
      <vt:lpstr>10 PRINCIPLES</vt:lpstr>
      <vt:lpstr>CODING STANDARDS</vt:lpstr>
      <vt:lpstr>ENCRYPTION POLICIES</vt:lpstr>
      <vt:lpstr>TRIPLE-A POLICIES</vt:lpstr>
      <vt:lpstr>SQL Unit Testing</vt:lpstr>
      <vt:lpstr>SQL Unit Testing</vt:lpstr>
      <vt:lpstr>SQL Unit Testing</vt:lpstr>
      <vt:lpstr>SQL Unit Testing</vt:lpstr>
      <vt:lpstr>SQL Unit Testing</vt:lpstr>
      <vt:lpstr>SQL 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Stevens, Christopher</cp:lastModifiedBy>
  <cp:revision>17</cp:revision>
  <dcterms:created xsi:type="dcterms:W3CDTF">2020-08-19T17:59:24Z</dcterms:created>
  <dcterms:modified xsi:type="dcterms:W3CDTF">2026-02-22T22:07:46Z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